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8" r:id="rId2"/>
    <p:sldId id="289" r:id="rId3"/>
    <p:sldId id="290" r:id="rId4"/>
    <p:sldId id="280" r:id="rId5"/>
    <p:sldId id="281" r:id="rId6"/>
    <p:sldId id="282" r:id="rId7"/>
    <p:sldId id="283" r:id="rId8"/>
    <p:sldId id="284" r:id="rId9"/>
    <p:sldId id="285" r:id="rId10"/>
    <p:sldId id="262" r:id="rId11"/>
    <p:sldId id="264" r:id="rId12"/>
    <p:sldId id="286" r:id="rId13"/>
    <p:sldId id="288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F5A5-3AC6-4EFB-9D10-9D6EBABF8D52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EAE24-64B3-4C53-8C4B-21F5148F9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4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49817AC7-3365-487B-AA09-F5BEF6FAF0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quyennt0412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39097F-DBC3-4175-AD70-41C732EC7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6F32A36-E4E3-4BD8-A8CC-7BAA20BC8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6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02089-52D4-4E09-836B-7BB716A5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A2ADE-D4C2-49B5-A527-944AA84F3F4D}" type="datetime1">
              <a:rPr lang="en-US"/>
              <a:pPr>
                <a:defRPr/>
              </a:pPr>
              <a:t>12/02/2022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B682C-2F97-4402-B5CB-38685F2D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1E7CA-E0B6-4196-8239-0CDB0543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E67A13-6B38-4B0F-BB79-588384C1B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3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4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6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0AE3C-7656-4980-BD55-1B3175F17645}" type="datetimeFigureOut">
              <a:rPr lang="en-US" smtClean="0"/>
              <a:t>12/02/2022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F444-5723-4BF6-A940-182FC277A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FA9B0A6-7E8E-490A-A053-C09BBAC9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3770C2-39F4-433C-A8E6-9DB94E044A45}" type="slidenum">
              <a:rPr lang="en-US" altLang="en-US" sz="1600">
                <a:solidFill>
                  <a:srgbClr val="7B989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600">
              <a:solidFill>
                <a:srgbClr val="7B9899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511C568-6ED7-480B-AD42-4552B4D54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937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1CC9402A-567D-42D7-9C87-E53C8C0B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67600" y="6278563"/>
            <a:ext cx="15449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3200">
              <a:latin typeface=".VnAristote" panose="020B7200000000000000" pitchFamily="34" charset="0"/>
            </a:endParaRPr>
          </a:p>
        </p:txBody>
      </p:sp>
      <p:sp>
        <p:nvSpPr>
          <p:cNvPr id="6151" name="WordArt 7">
            <a:extLst>
              <a:ext uri="{FF2B5EF4-FFF2-40B4-BE49-F238E27FC236}">
                <a16:creationId xmlns:a16="http://schemas.microsoft.com/office/drawing/2014/main" id="{45ED052C-88BE-473B-B43F-214E7621B7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7924800" cy="62392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380440"/>
              </a:avLst>
            </a:prstTxWarp>
          </a:bodyPr>
          <a:lstStyle/>
          <a:p>
            <a:pPr algn="dist"/>
            <a:r>
              <a:rPr lang="en-US" sz="6000" b="1" kern="10" spc="-440" dirty="0">
                <a:ln w="12700">
                  <a:solidFill>
                    <a:schemeClr val="accent4">
                      <a:lumMod val="75000"/>
                    </a:schemeClr>
                  </a:solidFill>
                  <a:round/>
                  <a:headEnd/>
                  <a:tailEnd/>
                </a:ln>
                <a:latin typeface="Akronism" pitchFamily="2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  <p:sp>
        <p:nvSpPr>
          <p:cNvPr id="6152" name="WordArt 8">
            <a:extLst>
              <a:ext uri="{FF2B5EF4-FFF2-40B4-BE49-F238E27FC236}">
                <a16:creationId xmlns:a16="http://schemas.microsoft.com/office/drawing/2014/main" id="{1CFA03FB-AEFE-4AE0-B3F5-D96B09C16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95500" y="3164681"/>
            <a:ext cx="49530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14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đức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UTM Azuki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UTM Azuki" panose="020406030505060202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153" name="WordArt 9">
            <a:extLst>
              <a:ext uri="{FF2B5EF4-FFF2-40B4-BE49-F238E27FC236}">
                <a16:creationId xmlns:a16="http://schemas.microsoft.com/office/drawing/2014/main" id="{30E23DD7-09FD-44F3-8269-FB897B019D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-22783800" y="5181600"/>
            <a:ext cx="792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Trường Tiểu học Tô Vĩnh Diện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6" name="Picture 13" descr="1076442l03b3w328d">
            <a:extLst>
              <a:ext uri="{FF2B5EF4-FFF2-40B4-BE49-F238E27FC236}">
                <a16:creationId xmlns:a16="http://schemas.microsoft.com/office/drawing/2014/main" id="{FD7900ED-DDAA-45C6-9172-85FCD554DE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" y="5799138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 descr="1076442l03b3w328d">
            <a:extLst>
              <a:ext uri="{FF2B5EF4-FFF2-40B4-BE49-F238E27FC236}">
                <a16:creationId xmlns:a16="http://schemas.microsoft.com/office/drawing/2014/main" id="{554C1EC7-5CC0-4080-B8EB-DEA478B9DB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84" y="581025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 descr="1076442l03b3w328d">
            <a:extLst>
              <a:ext uri="{FF2B5EF4-FFF2-40B4-BE49-F238E27FC236}">
                <a16:creationId xmlns:a16="http://schemas.microsoft.com/office/drawing/2014/main" id="{79E1CE90-BF56-48F5-B4C1-540D1C9D5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81025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6" descr="1076442l03b3w328d">
            <a:extLst>
              <a:ext uri="{FF2B5EF4-FFF2-40B4-BE49-F238E27FC236}">
                <a16:creationId xmlns:a16="http://schemas.microsoft.com/office/drawing/2014/main" id="{166E2D59-70B0-4045-835F-13402EBD8F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810250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54591"/>
            <a:ext cx="513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Bài tập 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152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0000"/>
                </a:solidFill>
                <a:latin typeface="+mj-lt"/>
              </a:rPr>
              <a:t>Em hãy sưu tầm và giới thiệu các hành vi ứng xử lịch sự, tôn trọng khách nước ngoài với các bạn.</a:t>
            </a:r>
          </a:p>
        </p:txBody>
      </p:sp>
      <p:pic>
        <p:nvPicPr>
          <p:cNvPr id="5" name="Picture 2" descr="https://img.loigiaihay.com/picture/2019/0918/h1-b4-bai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629"/>
            <a:ext cx="4571816" cy="3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oigiaihay.com/picture/2019/0918/h2-b4-bai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7" y="2641828"/>
            <a:ext cx="4544704" cy="421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54591"/>
            <a:ext cx="513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9D672-C519-4181-8443-D18C81CAA65C}"/>
              </a:ext>
            </a:extLst>
          </p:cNvPr>
          <p:cNvSpPr/>
          <p:nvPr/>
        </p:nvSpPr>
        <p:spPr>
          <a:xfrm>
            <a:off x="132523" y="740278"/>
            <a:ext cx="85741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Em sẽ ứng xử như thế nào trong các tình huống sau: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a) Vị khách nước ngoài mời em và các bạn chụp ảnh kỉ niệm khi đến thăm trường.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b) Em nhìn thấy một số bạn tò mò vây quanh ô tô của khách nước ngoài, vừa xem vừa chỉ trỏ.</a:t>
            </a:r>
          </a:p>
        </p:txBody>
      </p:sp>
    </p:spTree>
    <p:extLst>
      <p:ext uri="{BB962C8B-B14F-4D97-AF65-F5344CB8AC3E}">
        <p14:creationId xmlns:p14="http://schemas.microsoft.com/office/powerpoint/2010/main" val="6085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54591"/>
            <a:ext cx="513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9D672-C519-4181-8443-D18C81CAA65C}"/>
              </a:ext>
            </a:extLst>
          </p:cNvPr>
          <p:cNvSpPr/>
          <p:nvPr/>
        </p:nvSpPr>
        <p:spPr>
          <a:xfrm>
            <a:off x="132523" y="740278"/>
            <a:ext cx="8574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Em sẽ ứng xử như thế nào trong các tình huống sau: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a) Vị khách nước ngoài mời em và các bạn chụp ảnh kỉ niệm khi đến thăm trường.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3FA3DE-A6A8-460B-8A0E-9E8405323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2185051"/>
            <a:ext cx="7275443" cy="3127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BE8346-E1A1-4C5A-BF11-F7C113C8F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643" y="5650470"/>
            <a:ext cx="8070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niềm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nở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35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35546A-83D6-478A-9ED4-88FD6874C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4591"/>
            <a:ext cx="513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1C35F2-182C-44CB-8D50-06D7D1ADEFBC}"/>
              </a:ext>
            </a:extLst>
          </p:cNvPr>
          <p:cNvSpPr/>
          <p:nvPr/>
        </p:nvSpPr>
        <p:spPr>
          <a:xfrm>
            <a:off x="132523" y="740278"/>
            <a:ext cx="85741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Em sẽ ứng xử như thế nào trong các tình huống sau: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b) Em nhìn thấy một số bạn tò mò vây quanh ô tô của khách nước ngoài, vừa xem vừa chỉ trỏ.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3A951-8C7D-4450-BBEA-11715ADFDF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2418191"/>
            <a:ext cx="6387548" cy="2970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91812-CA1B-4308-9B94-7FCFAB8D5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71609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tò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mò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đẹp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0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-54591"/>
            <a:ext cx="513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57099" y="4312693"/>
            <a:ext cx="5895833" cy="213707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48830" y="4548062"/>
            <a:ext cx="57123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sàng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89D672-C519-4181-8443-D18C81CAA65C}"/>
              </a:ext>
            </a:extLst>
          </p:cNvPr>
          <p:cNvSpPr/>
          <p:nvPr/>
        </p:nvSpPr>
        <p:spPr>
          <a:xfrm>
            <a:off x="132523" y="740278"/>
            <a:ext cx="85741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Em sẽ ứng xử như thế nào trong các tình huống sau: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a) Vị khách nước ngoài mời em và các bạn chụp ảnh kỉ niệm khi đến thăm trường.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b) Em nhìn thấy một số bạn tò mò vây quanh ô tô của khách nước ngoài, vừa xem vừa chỉ trỏ.</a:t>
            </a:r>
          </a:p>
        </p:txBody>
      </p:sp>
    </p:spTree>
    <p:extLst>
      <p:ext uri="{BB962C8B-B14F-4D97-AF65-F5344CB8AC3E}">
        <p14:creationId xmlns:p14="http://schemas.microsoft.com/office/powerpoint/2010/main" val="7682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2EDCED5-8E75-434F-857C-11130AC70AA2}"/>
              </a:ext>
            </a:extLst>
          </p:cNvPr>
          <p:cNvSpPr txBox="1"/>
          <p:nvPr/>
        </p:nvSpPr>
        <p:spPr>
          <a:xfrm>
            <a:off x="603682" y="976543"/>
            <a:ext cx="751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Thứ ba ngày 15 tháng 2 năm 2022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40F892-CC2B-4049-9FD6-4CEDC3A16FF2}"/>
              </a:ext>
            </a:extLst>
          </p:cNvPr>
          <p:cNvSpPr txBox="1"/>
          <p:nvPr/>
        </p:nvSpPr>
        <p:spPr>
          <a:xfrm>
            <a:off x="2504983" y="1643848"/>
            <a:ext cx="751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Đạo đức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144C72A-B78D-4DCD-894D-FABE5BAFB833}"/>
              </a:ext>
            </a:extLst>
          </p:cNvPr>
          <p:cNvSpPr txBox="1"/>
          <p:nvPr/>
        </p:nvSpPr>
        <p:spPr>
          <a:xfrm>
            <a:off x="603682" y="2346663"/>
            <a:ext cx="7510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Tôn trọng khách nước ngoài (tiết 2)</a:t>
            </a:r>
          </a:p>
        </p:txBody>
      </p:sp>
    </p:spTree>
    <p:extLst>
      <p:ext uri="{BB962C8B-B14F-4D97-AF65-F5344CB8AC3E}">
        <p14:creationId xmlns:p14="http://schemas.microsoft.com/office/powerpoint/2010/main" val="37884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3B839B3-F16B-45D1-A947-483A4CF7B594}"/>
              </a:ext>
            </a:extLst>
          </p:cNvPr>
          <p:cNvSpPr txBox="1"/>
          <p:nvPr/>
        </p:nvSpPr>
        <p:spPr>
          <a:xfrm>
            <a:off x="2894121" y="133166"/>
            <a:ext cx="314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iCiel Brush Up" panose="02000000000000000000" pitchFamily="2" charset="0"/>
              </a:rPr>
              <a:t>Mục tiêu: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05CE056-8D97-4410-9591-56E0AC1C9839}"/>
              </a:ext>
            </a:extLst>
          </p:cNvPr>
          <p:cNvSpPr txBox="1"/>
          <p:nvPr/>
        </p:nvSpPr>
        <p:spPr>
          <a:xfrm>
            <a:off x="825622" y="1083905"/>
            <a:ext cx="749275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>
                <a:solidFill>
                  <a:schemeClr val="accent6">
                    <a:lumMod val="75000"/>
                  </a:schemeClr>
                </a:solidFill>
                <a:effectLst/>
                <a:latin typeface="iCiel Pacifico" panose="02000000000000000000" pitchFamily="2" charset="0"/>
              </a:rPr>
              <a:t>- Học sinh nhận ra được hành vi lịch sự với khách nước ngoài.</a:t>
            </a:r>
            <a:endParaRPr lang="en-US" sz="3200" b="0" i="0">
              <a:solidFill>
                <a:schemeClr val="accent6">
                  <a:lumMod val="75000"/>
                </a:schemeClr>
              </a:solidFill>
              <a:effectLst/>
              <a:latin typeface="iCiel Pacifico" panose="02000000000000000000" pitchFamily="2" charset="0"/>
            </a:endParaRPr>
          </a:p>
          <a:p>
            <a:pPr algn="just"/>
            <a:endParaRPr lang="vi-VN" sz="3200" b="0" i="0">
              <a:solidFill>
                <a:schemeClr val="accent6">
                  <a:lumMod val="75000"/>
                </a:schemeClr>
              </a:solidFill>
              <a:effectLst/>
              <a:latin typeface="iCiel Pacifico" panose="02000000000000000000" pitchFamily="2" charset="0"/>
            </a:endParaRPr>
          </a:p>
          <a:p>
            <a:pPr algn="just"/>
            <a:r>
              <a:rPr lang="vi-VN" sz="3200" b="0" i="0">
                <a:solidFill>
                  <a:schemeClr val="accent6">
                    <a:lumMod val="75000"/>
                  </a:schemeClr>
                </a:solidFill>
                <a:effectLst/>
                <a:latin typeface="iCiel Pacifico" panose="02000000000000000000" pitchFamily="2" charset="0"/>
              </a:rPr>
              <a:t>- Học sinh biết cư xử lịch sự khi gặp gỡ với khách nước ngoài, biết ứng xử trong các tình huống cụ thể.</a:t>
            </a:r>
            <a:endParaRPr lang="en-US" sz="3200" b="0" i="0">
              <a:solidFill>
                <a:schemeClr val="accent6">
                  <a:lumMod val="75000"/>
                </a:schemeClr>
              </a:solidFill>
              <a:effectLst/>
              <a:latin typeface="iCiel Pacifico" panose="02000000000000000000" pitchFamily="2" charset="0"/>
            </a:endParaRPr>
          </a:p>
          <a:p>
            <a:pPr algn="just"/>
            <a:endParaRPr lang="vi-VN" sz="3200" b="0" i="0">
              <a:solidFill>
                <a:schemeClr val="accent6">
                  <a:lumMod val="75000"/>
                </a:schemeClr>
              </a:solidFill>
              <a:effectLst/>
              <a:latin typeface="iCiel Pacifico" panose="02000000000000000000" pitchFamily="2" charset="0"/>
            </a:endParaRPr>
          </a:p>
          <a:p>
            <a:pPr algn="just"/>
            <a:r>
              <a:rPr lang="vi-VN" sz="3200" b="0" i="0">
                <a:solidFill>
                  <a:schemeClr val="accent6">
                    <a:lumMod val="75000"/>
                  </a:schemeClr>
                </a:solidFill>
                <a:effectLst/>
                <a:latin typeface="iCiel Pacifico" panose="02000000000000000000" pitchFamily="2" charset="0"/>
              </a:rPr>
              <a:t>- Học sinh có thái độ tôn trọng khi gặp gỡ, tiếp xúc với khách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265617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E0F55-5C75-4D86-8E4C-DF505C78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08" y="1812805"/>
            <a:ext cx="2491895" cy="2245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F9201-00BB-4FBA-9DD8-18D37271C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757" y="1944046"/>
            <a:ext cx="2606723" cy="2076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D4CCB-2870-4796-94C2-FE24066557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30" y="4479750"/>
            <a:ext cx="2637670" cy="203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05BC7-57A2-4C18-BC19-23BE41ACD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733" y="4528465"/>
            <a:ext cx="2606723" cy="1989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E507AD-225D-4210-9F95-E1B3FC97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90" y="4027756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6718B5-D5BF-45C0-B95C-AD3DD086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006" y="4027757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69B00-6E4C-4A01-A6A1-D3CAB476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87" y="6396335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E0BB8-8ADF-40D5-8597-7A4E696FF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872" y="6408429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B8158-32E2-4C4E-9537-FDF3A864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602" y="4042238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D2976C-2B2F-4A20-AD8B-3F68F91C1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355" y="1850481"/>
            <a:ext cx="2606724" cy="21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BE0F55-5C75-4D86-8E4C-DF505C78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964" y="1931077"/>
            <a:ext cx="5812113" cy="4465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E507AD-225D-4210-9F95-E1B3FC97C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1643" y="6396335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99CFF-32C8-4619-B7D3-A6769100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" y="1931077"/>
            <a:ext cx="28889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trang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phục</a:t>
            </a:r>
            <a:r>
              <a:rPr lang="en-US" altLang="en-US" sz="2400" b="1" dirty="0">
                <a:latin typeface="Times New Roman" panose="02020603050405020304" pitchFamily="18" charset="0"/>
              </a:rPr>
              <a:t> (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áo</a:t>
            </a:r>
            <a:r>
              <a:rPr lang="en-US" altLang="en-US" sz="2400" b="1" dirty="0">
                <a:latin typeface="Times New Roman" panose="02020603050405020304" pitchFamily="18" charset="0"/>
              </a:rPr>
              <a:t>)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n</a:t>
            </a:r>
            <a:r>
              <a:rPr lang="vi-VN" altLang="en-US" sz="2400" b="1" dirty="0"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363C21-6F84-4D75-A6D3-3C128BCD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5" y="3793003"/>
            <a:ext cx="28889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F9201-00BB-4FBA-9DD8-18D37271C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36350"/>
            <a:ext cx="4222095" cy="4074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6718B5-D5BF-45C0-B95C-AD3DD0861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969" y="6033117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409B64-9ED1-4B05-BDD4-019159DE9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" y="1931077"/>
            <a:ext cx="2888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sức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khỏe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n</a:t>
            </a:r>
            <a:r>
              <a:rPr lang="vi-VN" altLang="en-US" sz="2400" b="1" dirty="0"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25EDD1-D6A0-45E9-8D59-5DD63D0D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5" y="3793003"/>
            <a:ext cx="28889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D4CCB-2870-4796-94C2-FE2406655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87123"/>
            <a:ext cx="4247078" cy="38459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F69B00-6E4C-4A01-A6A1-D3CAB476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83" y="6268010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434BB5-55E7-420E-BF7F-7D576CA69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" y="1931077"/>
            <a:ext cx="424707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ngượng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xấu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hổ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vì</a:t>
            </a: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29307-CABC-419F-B87E-7AD12239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5" y="3793003"/>
            <a:ext cx="412118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ngượng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ngùng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hổ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ngôn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them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Nam.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D05BC7-57A2-4C18-BC19-23BE41AC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1" y="1810364"/>
            <a:ext cx="4697257" cy="43784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5E0BB8-8ADF-40D5-8597-7A4E696FF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237" y="6322827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55811E-6677-4C57-B0D4-AF8ECF4C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" y="1931077"/>
            <a:ext cx="38978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tốp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chạy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mua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lưu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giày</a:t>
            </a:r>
            <a:r>
              <a:rPr lang="en-US" altLang="en-US" sz="2400" b="1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CBC473-83D6-45C6-B689-3E85ECCF2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5" y="3793003"/>
            <a:ext cx="3585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68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4009" y="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24009" y="304340"/>
            <a:ext cx="9199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D74180-51ED-4EA1-8202-1B16ACCE2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91" y="824883"/>
            <a:ext cx="8701087" cy="89651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do.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2B8158-32E2-4C4E-9537-FDF3A864C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460" y="6322827"/>
            <a:ext cx="1527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2215D-9508-4F14-A672-A86DCCDBC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9" y="1931077"/>
            <a:ext cx="28889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chút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</a:rPr>
              <a:t> Anh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tình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dẫn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khách</a:t>
            </a:r>
            <a:r>
              <a:rPr lang="en-US" altLang="en-US" sz="2400" b="1" dirty="0">
                <a:latin typeface="Times New Roman" panose="02020603050405020304" pitchFamily="18" charset="0"/>
              </a:rPr>
              <a:t> n</a:t>
            </a:r>
            <a:r>
              <a:rPr lang="vi-VN" altLang="en-US" sz="2400" b="1" dirty="0">
                <a:latin typeface="Times New Roman" panose="02020603050405020304" pitchFamily="18" charset="0"/>
              </a:rPr>
              <a:t>ư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659B3-6307-4439-ABBA-4E992F812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05" y="3793003"/>
            <a:ext cx="28889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8F75C-FDC6-4533-A54E-358DAC871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905" y="1850480"/>
            <a:ext cx="4830174" cy="418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7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830</Words>
  <Application>Microsoft Office PowerPoint</Application>
  <PresentationFormat>Trình chiếu Trên màn hình (4:3)</PresentationFormat>
  <Paragraphs>72</Paragraphs>
  <Slides>14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7" baseType="lpstr">
      <vt:lpstr>.VnAristote</vt:lpstr>
      <vt:lpstr>Akronism</vt:lpstr>
      <vt:lpstr>Arial</vt:lpstr>
      <vt:lpstr>Calibri</vt:lpstr>
      <vt:lpstr>Calibri Light</vt:lpstr>
      <vt:lpstr>HP001 5 hàng</vt:lpstr>
      <vt:lpstr>iCiel Brush Up</vt:lpstr>
      <vt:lpstr>iCiel Pacifico</vt:lpstr>
      <vt:lpstr>Times New Roman</vt:lpstr>
      <vt:lpstr>UTM Azuki</vt:lpstr>
      <vt:lpstr>Verdana</vt:lpstr>
      <vt:lpstr>Wingdings 2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Huỳnh Hải Lê</dc:creator>
  <cp:lastModifiedBy>Thu Uyen</cp:lastModifiedBy>
  <cp:revision>47</cp:revision>
  <dcterms:created xsi:type="dcterms:W3CDTF">2021-12-31T12:07:07Z</dcterms:created>
  <dcterms:modified xsi:type="dcterms:W3CDTF">2022-02-12T02:42:17Z</dcterms:modified>
</cp:coreProperties>
</file>