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9" r:id="rId2"/>
    <p:sldId id="279" r:id="rId3"/>
    <p:sldId id="285" r:id="rId4"/>
    <p:sldId id="262" r:id="rId5"/>
    <p:sldId id="280" r:id="rId6"/>
    <p:sldId id="287" r:id="rId7"/>
    <p:sldId id="281" r:id="rId8"/>
    <p:sldId id="276" r:id="rId9"/>
    <p:sldId id="259" r:id="rId10"/>
    <p:sldId id="266" r:id="rId11"/>
    <p:sldId id="267" r:id="rId12"/>
    <p:sldId id="263" r:id="rId13"/>
    <p:sldId id="288" r:id="rId14"/>
    <p:sldId id="264" r:id="rId15"/>
    <p:sldId id="277" r:id="rId16"/>
    <p:sldId id="28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DC2215"/>
    <a:srgbClr val="33CC33"/>
    <a:srgbClr val="0033CC"/>
    <a:srgbClr val="00FF00"/>
    <a:srgbClr val="000099"/>
    <a:srgbClr val="FFCC00"/>
    <a:srgbClr val="EC4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0" autoAdjust="0"/>
    <p:restoredTop sz="94619" autoAdjust="0"/>
  </p:normalViewPr>
  <p:slideViewPr>
    <p:cSldViewPr snapToGrid="0">
      <p:cViewPr varScale="1">
        <p:scale>
          <a:sx n="72" d="100"/>
          <a:sy n="72" d="100"/>
        </p:scale>
        <p:origin x="133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1A2C7B-171A-47B6-90BF-194BC0A21D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5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321FA1-33AB-447E-A520-8FA5F04EA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31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7B861-3F36-4E5B-AD78-6661AED5DD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2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20A0-F955-4BAF-BA6D-25D1F1D9A0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6CA2C7-4BD0-4248-A1E7-0E533CA146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3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D20A7A-E70E-46AC-8397-FBF3A5907B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8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8EFDB6-FDF9-4D7D-B53D-29AD5C60F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EE6811-B3D4-4A82-B181-8ECA1A7E0D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9B03B-39A5-4979-A620-578D7A0A90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3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B4333A-9D2F-4A4D-AD13-0A45B673FC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8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594BE-B152-4809-AA41-A0E18BFC12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0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92E8F2AB-8F88-4472-B357-91A12D0864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035" y="1363282"/>
            <a:ext cx="8316187" cy="17312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>
                <a:ln/>
                <a:solidFill>
                  <a:srgbClr val="002060"/>
                </a:solidFill>
                <a:cs typeface="Times New Roman" panose="02020603050405020304" pitchFamily="18" charset="0"/>
              </a:rPr>
              <a:t>Trường Tiểu học Việt Hưng</a:t>
            </a:r>
          </a:p>
          <a:p>
            <a:pPr algn="ctr"/>
            <a:r>
              <a:rPr lang="en-US" sz="5400" b="1">
                <a:ln/>
                <a:solidFill>
                  <a:srgbClr val="002060"/>
                </a:solidFill>
                <a:cs typeface="Times New Roman" panose="02020603050405020304" pitchFamily="18" charset="0"/>
              </a:rPr>
              <a:t>Môn Toán 4</a:t>
            </a:r>
          </a:p>
        </p:txBody>
      </p:sp>
    </p:spTree>
    <p:extLst>
      <p:ext uri="{BB962C8B-B14F-4D97-AF65-F5344CB8AC3E}">
        <p14:creationId xmlns:p14="http://schemas.microsoft.com/office/powerpoint/2010/main" val="37619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3295650" y="19685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47650" y="1246188"/>
            <a:ext cx="7051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u="sng">
                <a:latin typeface="Arial" panose="020B0604020202020204" pitchFamily="34" charset="0"/>
              </a:rPr>
              <a:t>Bài 1</a:t>
            </a:r>
            <a:r>
              <a:rPr lang="vi-VN" sz="2000">
                <a:latin typeface="Arial" panose="020B0604020202020204" pitchFamily="34" charset="0"/>
              </a:rPr>
              <a:t> :</a:t>
            </a:r>
            <a:r>
              <a:rPr lang="en-US" sz="2000">
                <a:latin typeface="Arial" panose="020B0604020202020204" pitchFamily="34" charset="0"/>
              </a:rPr>
              <a:t>Trong các hình dưới đây </a:t>
            </a:r>
            <a:r>
              <a:rPr lang="en-US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1438275" y="1731963"/>
            <a:ext cx="1260475" cy="1809750"/>
          </a:xfrm>
          <a:prstGeom prst="flowChartDecision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3746500" y="1693863"/>
            <a:ext cx="1854200" cy="873125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5888038" y="1762125"/>
            <a:ext cx="2478087" cy="1076325"/>
          </a:xfrm>
          <a:prstGeom prst="flowChartDecision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3068638" y="3560763"/>
            <a:ext cx="2276475" cy="995362"/>
          </a:xfrm>
          <a:prstGeom prst="parallelogram">
            <a:avLst>
              <a:gd name="adj" fmla="val 57177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550988" y="3773488"/>
            <a:ext cx="1016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Hình 1</a:t>
            </a: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4114800" y="2574925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Hình 2</a:t>
            </a: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6462713" y="2933700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Hình 3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310313" y="5411788"/>
            <a:ext cx="1016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Hình 5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3357563" y="4616450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Hình 4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533400" y="5578475"/>
            <a:ext cx="4491038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</a:rPr>
              <a:t>- Hình nào là hình thoi ?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</a:rPr>
              <a:t>- Hình nào là hình chữ nhật ?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1292225" y="4254500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6332538" y="3273425"/>
            <a:ext cx="1708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28702" name="Text Box 30"/>
          <p:cNvSpPr txBox="1">
            <a:spLocks noChangeArrowheads="1"/>
          </p:cNvSpPr>
          <p:nvPr/>
        </p:nvSpPr>
        <p:spPr bwMode="auto">
          <a:xfrm>
            <a:off x="3598863" y="2876550"/>
            <a:ext cx="2424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panose="020B0604020202020204" pitchFamily="34" charset="0"/>
              </a:rPr>
              <a:t>Hình ch</a:t>
            </a:r>
            <a:r>
              <a:rPr lang="en-US" b="1">
                <a:latin typeface="Arial" panose="020B0604020202020204" pitchFamily="34" charset="0"/>
              </a:rPr>
              <a:t>ữ nhật</a:t>
            </a:r>
          </a:p>
        </p:txBody>
      </p:sp>
      <p:sp>
        <p:nvSpPr>
          <p:cNvPr id="28704" name="AutoShape 32"/>
          <p:cNvSpPr>
            <a:spLocks noChangeArrowheads="1"/>
          </p:cNvSpPr>
          <p:nvPr/>
        </p:nvSpPr>
        <p:spPr bwMode="auto">
          <a:xfrm rot="10800000" flipH="1">
            <a:off x="6238875" y="3917950"/>
            <a:ext cx="1192213" cy="1524000"/>
          </a:xfrm>
          <a:prstGeom prst="flowChartManualInpu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282" name="Text Box 39"/>
          <p:cNvSpPr txBox="1">
            <a:spLocks noChangeArrowheads="1"/>
          </p:cNvSpPr>
          <p:nvPr/>
        </p:nvSpPr>
        <p:spPr bwMode="auto">
          <a:xfrm>
            <a:off x="528638" y="833438"/>
            <a:ext cx="219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latin typeface="Arial" panose="020B0604020202020204" pitchFamily="34" charset="0"/>
              </a:rPr>
              <a:t>3. Thực hành:</a:t>
            </a:r>
            <a:endParaRPr lang="en-US" sz="2400" b="1" u="sng">
              <a:latin typeface="Arial" panose="020B0604020202020204" pitchFamily="34" charset="0"/>
            </a:endParaRPr>
          </a:p>
        </p:txBody>
      </p:sp>
      <p:sp>
        <p:nvSpPr>
          <p:cNvPr id="11283" name="Text Box 40"/>
          <p:cNvSpPr txBox="1">
            <a:spLocks noChangeArrowheads="1"/>
          </p:cNvSpPr>
          <p:nvPr/>
        </p:nvSpPr>
        <p:spPr bwMode="auto">
          <a:xfrm>
            <a:off x="2930525" y="49990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8714" name="Text Box 42"/>
          <p:cNvSpPr txBox="1">
            <a:spLocks noChangeArrowheads="1"/>
          </p:cNvSpPr>
          <p:nvPr/>
        </p:nvSpPr>
        <p:spPr bwMode="auto">
          <a:xfrm>
            <a:off x="6110288" y="58896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2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8681" grpId="0" animBg="1"/>
      <p:bldP spid="28681" grpId="1" animBg="1"/>
      <p:bldP spid="28682" grpId="0" animBg="1"/>
      <p:bldP spid="28682" grpId="1" animBg="1"/>
      <p:bldP spid="28683" grpId="0" animBg="1"/>
      <p:bldP spid="28683" grpId="1" animBg="1"/>
      <p:bldP spid="28684" grpId="0" animBg="1"/>
      <p:bldP spid="28694" grpId="0"/>
      <p:bldP spid="28695" grpId="0"/>
      <p:bldP spid="28696" grpId="0"/>
      <p:bldP spid="28697" grpId="0"/>
      <p:bldP spid="28698" grpId="0"/>
      <p:bldP spid="28699" grpId="0"/>
      <p:bldP spid="28700" grpId="0"/>
      <p:bldP spid="28701" grpId="0"/>
      <p:bldP spid="28702" grpId="0"/>
      <p:bldP spid="28704" grpId="0" animBg="1"/>
      <p:bldP spid="287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3146425" y="301625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58813" y="1352550"/>
            <a:ext cx="80676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>
                <a:latin typeface="Arial" panose="020B0604020202020204" pitchFamily="34" charset="0"/>
              </a:rPr>
              <a:t>Bài 2:</a:t>
            </a:r>
            <a:r>
              <a:rPr lang="en-US" sz="2400">
                <a:latin typeface="Arial" panose="020B0604020202020204" pitchFamily="34" charset="0"/>
              </a:rPr>
              <a:t>Trong hình thoi ABCD, AC và BD là hai đường chéo của hình thoi, chúng cắt nhau tại điểm O.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400">
                <a:latin typeface="Arial" panose="020B0604020202020204" pitchFamily="34" charset="0"/>
              </a:rPr>
              <a:t>Dùng ê ke để kiểm tra xem hai đường chéo có vuông góc với nhau hay không.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400">
                <a:latin typeface="Arial" panose="020B0604020202020204" pitchFamily="34" charset="0"/>
              </a:rPr>
              <a:t>Dùng thước có vạch chia xăng-ti-mét để kiểm tra xem hai đường chéo có cắt nhau tại trung điểm của mỗi đường hay không.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3371850" y="5165725"/>
            <a:ext cx="366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4911725" y="42719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6416675" y="518477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4908550" y="61198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D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662363" y="4578350"/>
            <a:ext cx="2803525" cy="1584325"/>
            <a:chOff x="2381" y="2702"/>
            <a:chExt cx="1766" cy="998"/>
          </a:xfrm>
        </p:grpSpPr>
        <p:sp>
          <p:nvSpPr>
            <p:cNvPr id="12299" name="AutoShape 21"/>
            <p:cNvSpPr>
              <a:spLocks noChangeArrowheads="1"/>
            </p:cNvSpPr>
            <p:nvPr/>
          </p:nvSpPr>
          <p:spPr bwMode="auto">
            <a:xfrm>
              <a:off x="2381" y="2702"/>
              <a:ext cx="1766" cy="998"/>
            </a:xfrm>
            <a:prstGeom prst="flowChartDecision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2300" name="Line 22"/>
            <p:cNvSpPr>
              <a:spLocks noChangeShapeType="1"/>
            </p:cNvSpPr>
            <p:nvPr/>
          </p:nvSpPr>
          <p:spPr bwMode="auto">
            <a:xfrm>
              <a:off x="2381" y="3200"/>
              <a:ext cx="174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23"/>
            <p:cNvSpPr>
              <a:spLocks noChangeShapeType="1"/>
            </p:cNvSpPr>
            <p:nvPr/>
          </p:nvSpPr>
          <p:spPr bwMode="auto">
            <a:xfrm>
              <a:off x="3264" y="2714"/>
              <a:ext cx="0" cy="98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022850" y="53165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O</a:t>
            </a:r>
          </a:p>
        </p:txBody>
      </p:sp>
      <p:pic>
        <p:nvPicPr>
          <p:cNvPr id="12298" name="Picture 35" descr="pinksparkle6df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235700"/>
            <a:ext cx="592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3" grpId="0"/>
      <p:bldP spid="29713" grpId="0"/>
      <p:bldP spid="29714" grpId="0"/>
      <p:bldP spid="29715" grpId="0"/>
      <p:bldP spid="29716" grpId="0"/>
      <p:bldP spid="297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4619625" y="3378200"/>
            <a:ext cx="3200400" cy="2133600"/>
          </a:xfrm>
          <a:prstGeom prst="diamond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grpSp>
        <p:nvGrpSpPr>
          <p:cNvPr id="2" name="Group 167"/>
          <p:cNvGrpSpPr>
            <a:grpSpLocks/>
          </p:cNvGrpSpPr>
          <p:nvPr/>
        </p:nvGrpSpPr>
        <p:grpSpPr bwMode="auto">
          <a:xfrm flipH="1">
            <a:off x="4843463" y="2006600"/>
            <a:ext cx="1319212" cy="2409825"/>
            <a:chOff x="3456" y="1488"/>
            <a:chExt cx="2304" cy="1008"/>
          </a:xfrm>
        </p:grpSpPr>
        <p:sp>
          <p:nvSpPr>
            <p:cNvPr id="13333" name="AutoShape 168"/>
            <p:cNvSpPr>
              <a:spLocks noChangeArrowheads="1"/>
            </p:cNvSpPr>
            <p:nvPr/>
          </p:nvSpPr>
          <p:spPr bwMode="auto">
            <a:xfrm>
              <a:off x="3456" y="1488"/>
              <a:ext cx="2304" cy="1008"/>
            </a:xfrm>
            <a:prstGeom prst="rtTriangl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334" name="Oval 169"/>
            <p:cNvSpPr>
              <a:spLocks noChangeArrowheads="1"/>
            </p:cNvSpPr>
            <p:nvPr/>
          </p:nvSpPr>
          <p:spPr bwMode="auto">
            <a:xfrm>
              <a:off x="3600" y="216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13316" name="Line 149"/>
          <p:cNvSpPr>
            <a:spLocks noChangeShapeType="1"/>
          </p:cNvSpPr>
          <p:nvPr/>
        </p:nvSpPr>
        <p:spPr bwMode="auto">
          <a:xfrm>
            <a:off x="4641850" y="4465638"/>
            <a:ext cx="3201988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150"/>
          <p:cNvSpPr>
            <a:spLocks noChangeShapeType="1"/>
          </p:cNvSpPr>
          <p:nvPr/>
        </p:nvSpPr>
        <p:spPr bwMode="auto">
          <a:xfrm>
            <a:off x="6208713" y="3400425"/>
            <a:ext cx="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156"/>
          <p:cNvSpPr txBox="1">
            <a:spLocks noChangeArrowheads="1"/>
          </p:cNvSpPr>
          <p:nvPr/>
        </p:nvSpPr>
        <p:spPr bwMode="auto">
          <a:xfrm>
            <a:off x="6040438" y="55006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3319" name="Text Box 157"/>
          <p:cNvSpPr txBox="1">
            <a:spLocks noChangeArrowheads="1"/>
          </p:cNvSpPr>
          <p:nvPr/>
        </p:nvSpPr>
        <p:spPr bwMode="auto">
          <a:xfrm>
            <a:off x="4110038" y="422433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3320" name="Text Box 158"/>
          <p:cNvSpPr txBox="1">
            <a:spLocks noChangeArrowheads="1"/>
          </p:cNvSpPr>
          <p:nvPr/>
        </p:nvSpPr>
        <p:spPr bwMode="auto">
          <a:xfrm>
            <a:off x="7972425" y="41402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3321" name="Text Box 164"/>
          <p:cNvSpPr txBox="1">
            <a:spLocks noChangeArrowheads="1"/>
          </p:cNvSpPr>
          <p:nvPr/>
        </p:nvSpPr>
        <p:spPr bwMode="auto">
          <a:xfrm>
            <a:off x="6248400" y="2767013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3322" name="Text Box 165"/>
          <p:cNvSpPr txBox="1">
            <a:spLocks noChangeArrowheads="1"/>
          </p:cNvSpPr>
          <p:nvPr/>
        </p:nvSpPr>
        <p:spPr bwMode="auto">
          <a:xfrm>
            <a:off x="6269038" y="44799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3" name="Group 170"/>
          <p:cNvGrpSpPr>
            <a:grpSpLocks/>
          </p:cNvGrpSpPr>
          <p:nvPr/>
        </p:nvGrpSpPr>
        <p:grpSpPr bwMode="auto">
          <a:xfrm rot="-5400000">
            <a:off x="-677069" y="3528219"/>
            <a:ext cx="2881313" cy="1076325"/>
            <a:chOff x="3456" y="1488"/>
            <a:chExt cx="2304" cy="1008"/>
          </a:xfrm>
        </p:grpSpPr>
        <p:sp>
          <p:nvSpPr>
            <p:cNvPr id="13331" name="AutoShape 171"/>
            <p:cNvSpPr>
              <a:spLocks noChangeArrowheads="1"/>
            </p:cNvSpPr>
            <p:nvPr/>
          </p:nvSpPr>
          <p:spPr bwMode="auto">
            <a:xfrm>
              <a:off x="3456" y="1488"/>
              <a:ext cx="2304" cy="1008"/>
            </a:xfrm>
            <a:prstGeom prst="rtTriangl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332" name="Oval 172"/>
            <p:cNvSpPr>
              <a:spLocks noChangeArrowheads="1"/>
            </p:cNvSpPr>
            <p:nvPr/>
          </p:nvSpPr>
          <p:spPr bwMode="auto">
            <a:xfrm>
              <a:off x="3600" y="2160"/>
              <a:ext cx="192" cy="1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13324" name="Text Box 173"/>
          <p:cNvSpPr txBox="1">
            <a:spLocks noChangeArrowheads="1"/>
          </p:cNvSpPr>
          <p:nvPr/>
        </p:nvSpPr>
        <p:spPr bwMode="auto">
          <a:xfrm>
            <a:off x="3429000" y="160338"/>
            <a:ext cx="4767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Thứ   </a:t>
            </a:r>
            <a:r>
              <a:rPr lang="vi-VN" sz="2000" b="1" i="1">
                <a:solidFill>
                  <a:schemeClr val="bg1"/>
                </a:solidFill>
                <a:latin typeface="Arial" panose="020B0604020202020204" pitchFamily="34" charset="0"/>
              </a:rPr>
              <a:t>tư</a:t>
            </a:r>
            <a:r>
              <a:rPr 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 ngày  </a:t>
            </a:r>
            <a:r>
              <a:rPr lang="vi-VN" sz="2000" b="1" i="1">
                <a:solidFill>
                  <a:schemeClr val="bg1"/>
                </a:solidFill>
                <a:latin typeface="Arial" panose="020B0604020202020204" pitchFamily="34" charset="0"/>
              </a:rPr>
              <a:t>17</a:t>
            </a:r>
            <a:r>
              <a:rPr 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 tháng  </a:t>
            </a:r>
            <a:r>
              <a:rPr lang="vi-VN" sz="2000" b="1" i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 năm 20</a:t>
            </a:r>
            <a:r>
              <a:rPr lang="vi-VN" sz="2000" b="1" i="1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n-US" sz="20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325" name="Text Box 175"/>
          <p:cNvSpPr txBox="1">
            <a:spLocks noChangeArrowheads="1"/>
          </p:cNvSpPr>
          <p:nvPr/>
        </p:nvSpPr>
        <p:spPr bwMode="auto">
          <a:xfrm>
            <a:off x="3446463" y="4968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DC2215"/>
                </a:solidFill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23728" name="Text Box 176"/>
          <p:cNvSpPr txBox="1">
            <a:spLocks noChangeArrowheads="1"/>
          </p:cNvSpPr>
          <p:nvPr/>
        </p:nvSpPr>
        <p:spPr bwMode="auto">
          <a:xfrm>
            <a:off x="482600" y="5643563"/>
            <a:ext cx="888365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solidFill>
                  <a:schemeClr val="tx2"/>
                </a:solidFill>
                <a:latin typeface="Arial" panose="020B0604020202020204" pitchFamily="34" charset="0"/>
              </a:rPr>
              <a:t>Nhận xét</a:t>
            </a:r>
            <a:r>
              <a:rPr lang="en-US" sz="2000" b="1" i="1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  <a:r>
              <a:rPr lang="en-US" b="1" i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US" sz="2000" b="1" i="1">
                <a:solidFill>
                  <a:schemeClr val="tx2"/>
                </a:solidFill>
                <a:latin typeface="Arial" panose="020B0604020202020204" pitchFamily="34" charset="0"/>
              </a:rPr>
              <a:t>Hình thoi có hai đường chéo </a:t>
            </a:r>
            <a:r>
              <a:rPr lang="en-US" sz="2400" b="1" i="1">
                <a:solidFill>
                  <a:schemeClr val="tx2"/>
                </a:solidFill>
              </a:rPr>
              <a:t>vuông góc</a:t>
            </a:r>
            <a:r>
              <a:rPr lang="en-US" sz="2000" b="1" i="1">
                <a:solidFill>
                  <a:schemeClr val="tx2"/>
                </a:solidFill>
                <a:latin typeface="Arial" panose="020B0604020202020204" pitchFamily="34" charset="0"/>
              </a:rPr>
              <a:t> với nhau và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i="1">
                <a:solidFill>
                  <a:schemeClr val="tx2"/>
                </a:solidFill>
                <a:latin typeface="Arial" panose="020B0604020202020204" pitchFamily="34" charset="0"/>
              </a:rPr>
              <a:t>                 cắt nhau tại </a:t>
            </a:r>
            <a:r>
              <a:rPr lang="en-US" sz="2400" b="1" i="1">
                <a:solidFill>
                  <a:schemeClr val="tx2"/>
                </a:solidFill>
              </a:rPr>
              <a:t>trung điểm của mỗi đường</a:t>
            </a:r>
            <a:r>
              <a:rPr lang="en-US" sz="20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3327" name="Text Box 179"/>
          <p:cNvSpPr txBox="1">
            <a:spLocks noChangeArrowheads="1"/>
          </p:cNvSpPr>
          <p:nvPr/>
        </p:nvSpPr>
        <p:spPr bwMode="auto">
          <a:xfrm>
            <a:off x="3376613" y="5651500"/>
            <a:ext cx="3900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  <p:sp>
        <p:nvSpPr>
          <p:cNvPr id="13328" name="Text Box 194"/>
          <p:cNvSpPr txBox="1">
            <a:spLocks noChangeArrowheads="1"/>
          </p:cNvSpPr>
          <p:nvPr/>
        </p:nvSpPr>
        <p:spPr bwMode="auto">
          <a:xfrm>
            <a:off x="542925" y="493713"/>
            <a:ext cx="1350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solidFill>
                  <a:schemeClr val="bg1"/>
                </a:solidFill>
                <a:latin typeface="Arial" panose="020B0604020202020204" pitchFamily="34" charset="0"/>
              </a:rPr>
              <a:t>Toán</a:t>
            </a:r>
          </a:p>
        </p:txBody>
      </p:sp>
      <p:sp>
        <p:nvSpPr>
          <p:cNvPr id="13329" name="Rectangle 201"/>
          <p:cNvSpPr>
            <a:spLocks noChangeArrowheads="1"/>
          </p:cNvSpPr>
          <p:nvPr/>
        </p:nvSpPr>
        <p:spPr bwMode="auto">
          <a:xfrm>
            <a:off x="-76200" y="120015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3330" name="Rectangle 202"/>
          <p:cNvSpPr>
            <a:spLocks noChangeArrowheads="1"/>
          </p:cNvSpPr>
          <p:nvPr/>
        </p:nvSpPr>
        <p:spPr bwMode="auto">
          <a:xfrm>
            <a:off x="371475" y="971550"/>
            <a:ext cx="72278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</a:rPr>
              <a:t>Bài 2:</a:t>
            </a:r>
            <a:r>
              <a:rPr lang="vi-VN" sz="2400" b="1">
                <a:solidFill>
                  <a:schemeClr val="bg1"/>
                </a:solidFill>
              </a:rPr>
              <a:t> </a:t>
            </a:r>
            <a:r>
              <a:rPr lang="en-US" sz="2400" b="1">
                <a:solidFill>
                  <a:schemeClr val="bg1"/>
                </a:solidFill>
              </a:rPr>
              <a:t>Trong hình thoi ABCD, AC và BD là hai đường</a:t>
            </a:r>
            <a:endParaRPr lang="vi-VN" sz="2400" b="1">
              <a:solidFill>
                <a:schemeClr val="bg1"/>
              </a:solidFill>
            </a:endParaRPr>
          </a:p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 chéo của hình thoi, chúng cắt nhau tại điểm O.</a:t>
            </a:r>
          </a:p>
          <a:p>
            <a:pPr eaLnBrk="1" hangingPunct="1"/>
            <a:r>
              <a:rPr lang="vi-VN" sz="2400" b="1">
                <a:solidFill>
                  <a:schemeClr val="bg1"/>
                </a:solidFill>
              </a:rPr>
              <a:t>a)</a:t>
            </a:r>
            <a:r>
              <a:rPr lang="en-US" sz="2400" b="1">
                <a:solidFill>
                  <a:schemeClr val="bg1"/>
                </a:solidFill>
              </a:rPr>
              <a:t>Dùng ê ke để kiểm tra xem hai đường chéo</a:t>
            </a:r>
            <a:endParaRPr lang="vi-VN" sz="2400" b="1">
              <a:solidFill>
                <a:schemeClr val="bg1"/>
              </a:solidFill>
            </a:endParaRPr>
          </a:p>
          <a:p>
            <a:pPr eaLnBrk="1" hangingPunct="1"/>
            <a:r>
              <a:rPr lang="en-US" sz="2400" b="1">
                <a:solidFill>
                  <a:schemeClr val="bg1"/>
                </a:solidFill>
              </a:rPr>
              <a:t> có vuông góc với nhau hay không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833563" y="582613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658813" y="1352550"/>
            <a:ext cx="8067675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 u="sng">
                <a:latin typeface="Arial" panose="020B0604020202020204" pitchFamily="34" charset="0"/>
              </a:rPr>
              <a:t>Bài 2:</a:t>
            </a:r>
            <a:r>
              <a:rPr lang="en-US" sz="2400">
                <a:latin typeface="Arial" panose="020B0604020202020204" pitchFamily="34" charset="0"/>
              </a:rPr>
              <a:t>Trong hình thoi ABCD, AC và BD là hai đường chéo của hình thoi, chúng cắt nhau tại điểm O.</a:t>
            </a:r>
          </a:p>
          <a:p>
            <a:pPr eaLnBrk="1" hangingPunct="1">
              <a:spcBef>
                <a:spcPct val="50000"/>
              </a:spcBef>
            </a:pPr>
            <a:r>
              <a:rPr lang="vi-VN" sz="2400">
                <a:latin typeface="Arial" panose="020B0604020202020204" pitchFamily="34" charset="0"/>
              </a:rPr>
              <a:t>b)</a:t>
            </a:r>
            <a:r>
              <a:rPr lang="en-US" sz="2400">
                <a:latin typeface="Arial" panose="020B0604020202020204" pitchFamily="34" charset="0"/>
              </a:rPr>
              <a:t>Dùng thước có vạch chia xăng-ti-mét để kiểm tra xem hai đường chéo có cắt nhau tại trung điểm của mỗi đường hay không.</a:t>
            </a: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3371850" y="5165725"/>
            <a:ext cx="366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4911725" y="427196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6416675" y="5184775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4908550" y="6119813"/>
            <a:ext cx="387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D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662363" y="4578350"/>
            <a:ext cx="2803525" cy="1584325"/>
            <a:chOff x="2381" y="2702"/>
            <a:chExt cx="1766" cy="998"/>
          </a:xfrm>
        </p:grpSpPr>
        <p:sp>
          <p:nvSpPr>
            <p:cNvPr id="14348" name="AutoShape 11"/>
            <p:cNvSpPr>
              <a:spLocks noChangeArrowheads="1"/>
            </p:cNvSpPr>
            <p:nvPr/>
          </p:nvSpPr>
          <p:spPr bwMode="auto">
            <a:xfrm>
              <a:off x="2381" y="2702"/>
              <a:ext cx="1766" cy="998"/>
            </a:xfrm>
            <a:prstGeom prst="flowChartDecision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4349" name="Line 12"/>
            <p:cNvSpPr>
              <a:spLocks noChangeShapeType="1"/>
            </p:cNvSpPr>
            <p:nvPr/>
          </p:nvSpPr>
          <p:spPr bwMode="auto">
            <a:xfrm>
              <a:off x="2381" y="3200"/>
              <a:ext cx="174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Line 13"/>
            <p:cNvSpPr>
              <a:spLocks noChangeShapeType="1"/>
            </p:cNvSpPr>
            <p:nvPr/>
          </p:nvSpPr>
          <p:spPr bwMode="auto">
            <a:xfrm>
              <a:off x="3264" y="2714"/>
              <a:ext cx="0" cy="985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0302" name="Text Box 14"/>
          <p:cNvSpPr txBox="1">
            <a:spLocks noChangeArrowheads="1"/>
          </p:cNvSpPr>
          <p:nvPr/>
        </p:nvSpPr>
        <p:spPr bwMode="auto">
          <a:xfrm>
            <a:off x="5022850" y="5316538"/>
            <a:ext cx="457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O</a:t>
            </a:r>
          </a:p>
        </p:txBody>
      </p:sp>
      <p:pic>
        <p:nvPicPr>
          <p:cNvPr id="14346" name="Picture 15" descr="pinksparkle6df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235700"/>
            <a:ext cx="5921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Rectangle 16"/>
          <p:cNvSpPr>
            <a:spLocks noChangeArrowheads="1"/>
          </p:cNvSpPr>
          <p:nvPr/>
        </p:nvSpPr>
        <p:spPr bwMode="auto">
          <a:xfrm>
            <a:off x="2894013" y="0"/>
            <a:ext cx="4538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0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0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4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/>
      <p:bldP spid="140294" grpId="0"/>
      <p:bldP spid="140295" grpId="0"/>
      <p:bldP spid="140296" grpId="0"/>
      <p:bldP spid="140297" grpId="0"/>
      <p:bldP spid="1403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1371600" y="19050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>
              <a:latin typeface="Arial" panose="020B0604020202020204" pitchFamily="34" charset="0"/>
            </a:endParaRPr>
          </a:p>
        </p:txBody>
      </p:sp>
      <p:sp>
        <p:nvSpPr>
          <p:cNvPr id="15363" name="Rectangle 31"/>
          <p:cNvSpPr>
            <a:spLocks noChangeArrowheads="1"/>
          </p:cNvSpPr>
          <p:nvPr/>
        </p:nvSpPr>
        <p:spPr bwMode="auto">
          <a:xfrm>
            <a:off x="1905000" y="19050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>
              <a:latin typeface="Arial" panose="020B0604020202020204" pitchFamily="34" charset="0"/>
            </a:endParaRPr>
          </a:p>
        </p:txBody>
      </p:sp>
      <p:sp>
        <p:nvSpPr>
          <p:cNvPr id="15364" name="Rectangle 76"/>
          <p:cNvSpPr>
            <a:spLocks noChangeArrowheads="1"/>
          </p:cNvSpPr>
          <p:nvPr/>
        </p:nvSpPr>
        <p:spPr bwMode="auto">
          <a:xfrm>
            <a:off x="3449638" y="189865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>
              <a:latin typeface="Arial" panose="020B0604020202020204" pitchFamily="34" charset="0"/>
            </a:endParaRPr>
          </a:p>
        </p:txBody>
      </p:sp>
      <p:sp>
        <p:nvSpPr>
          <p:cNvPr id="15365" name="Text Box 88"/>
          <p:cNvSpPr txBox="1">
            <a:spLocks noChangeArrowheads="1"/>
          </p:cNvSpPr>
          <p:nvPr/>
        </p:nvSpPr>
        <p:spPr bwMode="auto">
          <a:xfrm>
            <a:off x="2286000" y="685800"/>
            <a:ext cx="266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5366" name="Text Box 93"/>
          <p:cNvSpPr txBox="1">
            <a:spLocks noChangeArrowheads="1"/>
          </p:cNvSpPr>
          <p:nvPr/>
        </p:nvSpPr>
        <p:spPr bwMode="auto">
          <a:xfrm>
            <a:off x="385763" y="642938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latin typeface="Arial" panose="020B0604020202020204" pitchFamily="34" charset="0"/>
              </a:rPr>
              <a:t>Toán </a:t>
            </a:r>
            <a:r>
              <a:rPr lang="en-US" b="1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5367" name="Text Box 94"/>
          <p:cNvSpPr txBox="1">
            <a:spLocks noChangeArrowheads="1"/>
          </p:cNvSpPr>
          <p:nvPr/>
        </p:nvSpPr>
        <p:spPr bwMode="auto">
          <a:xfrm>
            <a:off x="2081213" y="479425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15368" name="Text Box 96"/>
          <p:cNvSpPr txBox="1">
            <a:spLocks noChangeArrowheads="1"/>
          </p:cNvSpPr>
          <p:nvPr/>
        </p:nvSpPr>
        <p:spPr bwMode="auto">
          <a:xfrm>
            <a:off x="509588" y="1338263"/>
            <a:ext cx="82518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000" b="1" u="sng">
                <a:latin typeface="Arial" panose="020B0604020202020204" pitchFamily="34" charset="0"/>
              </a:rPr>
              <a:t>Bài 3</a:t>
            </a:r>
            <a:r>
              <a:rPr lang="vi-VN" sz="2000" b="1">
                <a:latin typeface="Arial" panose="020B0604020202020204" pitchFamily="34" charset="0"/>
              </a:rPr>
              <a:t>:  Trò chơi : Ai nhanh- Ai khéo:</a:t>
            </a:r>
            <a:endParaRPr 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panose="020B0604020202020204" pitchFamily="34" charset="0"/>
              </a:rPr>
              <a:t>Gấp và cắt tờ gi</a:t>
            </a:r>
            <a:r>
              <a:rPr lang="en-US">
                <a:latin typeface="Arial" panose="020B0604020202020204" pitchFamily="34" charset="0"/>
              </a:rPr>
              <a:t>ấ</a:t>
            </a:r>
            <a:r>
              <a:rPr lang="en-US" sz="2000">
                <a:latin typeface="Arial" panose="020B0604020202020204" pitchFamily="34" charset="0"/>
              </a:rPr>
              <a:t>y (theo hình vẽ) để tạo thành hình thoi</a:t>
            </a:r>
            <a:r>
              <a:rPr lang="vi-VN" sz="2000">
                <a:latin typeface="Arial" panose="020B0604020202020204" pitchFamily="34" charset="0"/>
              </a:rPr>
              <a:t>;  xếp thành ngôi sao 5 cánh.</a:t>
            </a:r>
            <a:endParaRPr lang="en-US" sz="2000">
              <a:latin typeface="Arial" panose="020B0604020202020204" pitchFamily="34" charset="0"/>
            </a:endParaRPr>
          </a:p>
        </p:txBody>
      </p:sp>
      <p:sp>
        <p:nvSpPr>
          <p:cNvPr id="24678" name="Rectangle 102"/>
          <p:cNvSpPr>
            <a:spLocks noChangeArrowheads="1"/>
          </p:cNvSpPr>
          <p:nvPr/>
        </p:nvSpPr>
        <p:spPr bwMode="auto">
          <a:xfrm rot="-5400000">
            <a:off x="3363913" y="2646363"/>
            <a:ext cx="1371600" cy="20193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79" name="Rectangle 103"/>
          <p:cNvSpPr>
            <a:spLocks noChangeArrowheads="1"/>
          </p:cNvSpPr>
          <p:nvPr/>
        </p:nvSpPr>
        <p:spPr bwMode="auto">
          <a:xfrm>
            <a:off x="8013700" y="2970213"/>
            <a:ext cx="914400" cy="12954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80" name="Rectangle 104"/>
          <p:cNvSpPr>
            <a:spLocks noChangeArrowheads="1"/>
          </p:cNvSpPr>
          <p:nvPr/>
        </p:nvSpPr>
        <p:spPr bwMode="auto">
          <a:xfrm>
            <a:off x="6088063" y="2970213"/>
            <a:ext cx="990600" cy="1371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81" name="Line 105"/>
          <p:cNvSpPr>
            <a:spLocks noChangeShapeType="1"/>
          </p:cNvSpPr>
          <p:nvPr/>
        </p:nvSpPr>
        <p:spPr bwMode="auto">
          <a:xfrm rot="16200000" flipV="1">
            <a:off x="8258175" y="3594100"/>
            <a:ext cx="457200" cy="838200"/>
          </a:xfrm>
          <a:prstGeom prst="line">
            <a:avLst/>
          </a:prstGeom>
          <a:noFill/>
          <a:ln w="12700">
            <a:solidFill>
              <a:srgbClr val="00003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2" name="Line 106"/>
          <p:cNvSpPr>
            <a:spLocks noChangeShapeType="1"/>
          </p:cNvSpPr>
          <p:nvPr/>
        </p:nvSpPr>
        <p:spPr bwMode="auto">
          <a:xfrm>
            <a:off x="2362200" y="39163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3" name="Line 107"/>
          <p:cNvSpPr>
            <a:spLocks noChangeShapeType="1"/>
          </p:cNvSpPr>
          <p:nvPr/>
        </p:nvSpPr>
        <p:spPr bwMode="auto">
          <a:xfrm>
            <a:off x="5334000" y="3925888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4" name="Line 108"/>
          <p:cNvSpPr>
            <a:spLocks noChangeShapeType="1"/>
          </p:cNvSpPr>
          <p:nvPr/>
        </p:nvSpPr>
        <p:spPr bwMode="auto">
          <a:xfrm>
            <a:off x="7239000" y="3825875"/>
            <a:ext cx="615950" cy="82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5" name="AutoShape 109"/>
          <p:cNvSpPr>
            <a:spLocks noChangeArrowheads="1"/>
          </p:cNvSpPr>
          <p:nvPr/>
        </p:nvSpPr>
        <p:spPr bwMode="auto">
          <a:xfrm>
            <a:off x="6837363" y="5656263"/>
            <a:ext cx="1066800" cy="533400"/>
          </a:xfrm>
          <a:prstGeom prst="rtTriangle">
            <a:avLst/>
          </a:prstGeom>
          <a:solidFill>
            <a:srgbClr val="FF00FF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87" name="AutoShape 111"/>
          <p:cNvSpPr>
            <a:spLocks noChangeArrowheads="1"/>
          </p:cNvSpPr>
          <p:nvPr/>
        </p:nvSpPr>
        <p:spPr bwMode="auto">
          <a:xfrm>
            <a:off x="2840038" y="5448300"/>
            <a:ext cx="1905000" cy="1066800"/>
          </a:xfrm>
          <a:prstGeom prst="diamond">
            <a:avLst/>
          </a:prstGeom>
          <a:solidFill>
            <a:srgbClr val="FF00FF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88" name="Line 112"/>
          <p:cNvSpPr>
            <a:spLocks noChangeShapeType="1"/>
          </p:cNvSpPr>
          <p:nvPr/>
        </p:nvSpPr>
        <p:spPr bwMode="auto">
          <a:xfrm flipH="1">
            <a:off x="5372100" y="592455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89" name="Line 113"/>
          <p:cNvSpPr>
            <a:spLocks noChangeShapeType="1"/>
          </p:cNvSpPr>
          <p:nvPr/>
        </p:nvSpPr>
        <p:spPr bwMode="auto">
          <a:xfrm rot="16200000" flipV="1">
            <a:off x="3279775" y="5997576"/>
            <a:ext cx="1025525" cy="0"/>
          </a:xfrm>
          <a:prstGeom prst="line">
            <a:avLst/>
          </a:prstGeom>
          <a:noFill/>
          <a:ln w="12700">
            <a:solidFill>
              <a:srgbClr val="00003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90" name="Line 114"/>
          <p:cNvSpPr>
            <a:spLocks noChangeShapeType="1"/>
          </p:cNvSpPr>
          <p:nvPr/>
        </p:nvSpPr>
        <p:spPr bwMode="auto">
          <a:xfrm rot="5400000">
            <a:off x="3760788" y="5075238"/>
            <a:ext cx="20637" cy="1836737"/>
          </a:xfrm>
          <a:prstGeom prst="line">
            <a:avLst/>
          </a:prstGeom>
          <a:noFill/>
          <a:ln w="12700">
            <a:solidFill>
              <a:srgbClr val="00003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91" name="AutoShape 115"/>
          <p:cNvSpPr>
            <a:spLocks noChangeArrowheads="1"/>
          </p:cNvSpPr>
          <p:nvPr/>
        </p:nvSpPr>
        <p:spPr bwMode="auto">
          <a:xfrm rot="-207224">
            <a:off x="6818313" y="5678488"/>
            <a:ext cx="1066800" cy="533400"/>
          </a:xfrm>
          <a:prstGeom prst="rtTriangle">
            <a:avLst/>
          </a:prstGeom>
          <a:solidFill>
            <a:srgbClr val="FF00FF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92" name="Rectangle 116"/>
          <p:cNvSpPr>
            <a:spLocks noChangeArrowheads="1"/>
          </p:cNvSpPr>
          <p:nvPr/>
        </p:nvSpPr>
        <p:spPr bwMode="auto">
          <a:xfrm rot="-5187736">
            <a:off x="3457575" y="2705100"/>
            <a:ext cx="1295400" cy="20574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93" name="Rectangle 117"/>
          <p:cNvSpPr>
            <a:spLocks noChangeArrowheads="1"/>
          </p:cNvSpPr>
          <p:nvPr/>
        </p:nvSpPr>
        <p:spPr bwMode="auto">
          <a:xfrm rot="230429">
            <a:off x="6032500" y="2981325"/>
            <a:ext cx="990600" cy="1371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24694" name="Line 118"/>
          <p:cNvSpPr>
            <a:spLocks noChangeShapeType="1"/>
          </p:cNvSpPr>
          <p:nvPr/>
        </p:nvSpPr>
        <p:spPr bwMode="auto">
          <a:xfrm flipH="1">
            <a:off x="4022725" y="3105150"/>
            <a:ext cx="76200" cy="1219200"/>
          </a:xfrm>
          <a:prstGeom prst="line">
            <a:avLst/>
          </a:prstGeom>
          <a:noFill/>
          <a:ln w="12700">
            <a:solidFill>
              <a:srgbClr val="00003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95" name="Line 119"/>
          <p:cNvSpPr>
            <a:spLocks noChangeShapeType="1"/>
          </p:cNvSpPr>
          <p:nvPr/>
        </p:nvSpPr>
        <p:spPr bwMode="auto">
          <a:xfrm flipH="1">
            <a:off x="7627938" y="4719638"/>
            <a:ext cx="914400" cy="1017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Rectangle 139"/>
          <p:cNvSpPr>
            <a:spLocks noChangeArrowheads="1"/>
          </p:cNvSpPr>
          <p:nvPr/>
        </p:nvSpPr>
        <p:spPr bwMode="auto">
          <a:xfrm>
            <a:off x="393700" y="2970213"/>
            <a:ext cx="1868488" cy="2514600"/>
          </a:xfrm>
          <a:prstGeom prst="rect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5387" name="Line 140"/>
          <p:cNvSpPr>
            <a:spLocks noChangeShapeType="1"/>
          </p:cNvSpPr>
          <p:nvPr/>
        </p:nvSpPr>
        <p:spPr bwMode="auto">
          <a:xfrm flipH="1" flipV="1">
            <a:off x="393700" y="4225925"/>
            <a:ext cx="1803400" cy="6350"/>
          </a:xfrm>
          <a:prstGeom prst="line">
            <a:avLst/>
          </a:prstGeom>
          <a:noFill/>
          <a:ln w="12700">
            <a:solidFill>
              <a:srgbClr val="00003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8" name="Rectangle 154"/>
          <p:cNvSpPr>
            <a:spLocks noChangeArrowheads="1"/>
          </p:cNvSpPr>
          <p:nvPr/>
        </p:nvSpPr>
        <p:spPr bwMode="auto">
          <a:xfrm>
            <a:off x="2894013" y="0"/>
            <a:ext cx="4538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4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4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4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24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4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2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24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24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2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24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" grpId="0" animBg="1"/>
      <p:bldP spid="24679" grpId="0" animBg="1"/>
      <p:bldP spid="24680" grpId="0" animBg="1"/>
      <p:bldP spid="24681" grpId="0" animBg="1"/>
      <p:bldP spid="24682" grpId="0" animBg="1"/>
      <p:bldP spid="24683" grpId="0" animBg="1"/>
      <p:bldP spid="24684" grpId="0" animBg="1"/>
      <p:bldP spid="24685" grpId="0" animBg="1"/>
      <p:bldP spid="24687" grpId="0" animBg="1"/>
      <p:bldP spid="24688" grpId="0" animBg="1"/>
      <p:bldP spid="24689" grpId="0" animBg="1"/>
      <p:bldP spid="24690" grpId="0" animBg="1"/>
      <p:bldP spid="24691" grpId="0" animBg="1"/>
      <p:bldP spid="24692" grpId="0" animBg="1"/>
      <p:bldP spid="24693" grpId="0" animBg="1"/>
      <p:bldP spid="24694" grpId="0" animBg="1"/>
      <p:bldP spid="2469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US" sz="4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US" sz="4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>
              <a:latin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sz="3200">
              <a:latin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479925" y="3063875"/>
            <a:ext cx="184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420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479925" y="3063875"/>
            <a:ext cx="184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420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16392" name="Text Box 72"/>
          <p:cNvSpPr txBox="1">
            <a:spLocks noChangeArrowheads="1"/>
          </p:cNvSpPr>
          <p:nvPr/>
        </p:nvSpPr>
        <p:spPr bwMode="auto">
          <a:xfrm>
            <a:off x="6332538" y="3579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Text Box 73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394" name="Text Box 74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395" name="Text Box 75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6396" name="AutoShape 76"/>
          <p:cNvSpPr>
            <a:spLocks noChangeArrowheads="1"/>
          </p:cNvSpPr>
          <p:nvPr/>
        </p:nvSpPr>
        <p:spPr bwMode="auto">
          <a:xfrm>
            <a:off x="5943600" y="1779588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397" name="Text Box 77"/>
          <p:cNvSpPr txBox="1">
            <a:spLocks noChangeArrowheads="1"/>
          </p:cNvSpPr>
          <p:nvPr/>
        </p:nvSpPr>
        <p:spPr bwMode="auto">
          <a:xfrm>
            <a:off x="7204075" y="14446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8" name="Text Box 78"/>
          <p:cNvSpPr txBox="1">
            <a:spLocks noChangeArrowheads="1"/>
          </p:cNvSpPr>
          <p:nvPr/>
        </p:nvSpPr>
        <p:spPr bwMode="auto">
          <a:xfrm>
            <a:off x="5624513" y="23177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399" name="Text Box 79"/>
          <p:cNvSpPr txBox="1">
            <a:spLocks noChangeArrowheads="1"/>
          </p:cNvSpPr>
          <p:nvPr/>
        </p:nvSpPr>
        <p:spPr bwMode="auto">
          <a:xfrm>
            <a:off x="7204075" y="3211513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00" name="Text Box 80"/>
          <p:cNvSpPr txBox="1">
            <a:spLocks noChangeArrowheads="1"/>
          </p:cNvSpPr>
          <p:nvPr/>
        </p:nvSpPr>
        <p:spPr bwMode="auto">
          <a:xfrm>
            <a:off x="8763000" y="22923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01" name="Text Box 81"/>
          <p:cNvSpPr txBox="1">
            <a:spLocks noChangeArrowheads="1"/>
          </p:cNvSpPr>
          <p:nvPr/>
        </p:nvSpPr>
        <p:spPr bwMode="auto">
          <a:xfrm>
            <a:off x="531813" y="4481513"/>
            <a:ext cx="505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  </a:t>
            </a:r>
            <a:r>
              <a:rPr lang="vi-VN" sz="20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AB = BC = CD = DA.</a:t>
            </a:r>
          </a:p>
        </p:txBody>
      </p:sp>
      <p:sp>
        <p:nvSpPr>
          <p:cNvPr id="16402" name="Text Box 92"/>
          <p:cNvSpPr txBox="1">
            <a:spLocks noChangeArrowheads="1"/>
          </p:cNvSpPr>
          <p:nvPr/>
        </p:nvSpPr>
        <p:spPr bwMode="auto">
          <a:xfrm>
            <a:off x="3222625" y="-7938"/>
            <a:ext cx="4699000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Thứ   </a:t>
            </a:r>
            <a:r>
              <a:rPr lang="vi-VN" sz="2000" b="1" i="1">
                <a:solidFill>
                  <a:schemeClr val="bg1"/>
                </a:solidFill>
                <a:latin typeface="Arial" panose="020B0604020202020204" pitchFamily="34" charset="0"/>
              </a:rPr>
              <a:t>tư</a:t>
            </a:r>
            <a:r>
              <a:rPr 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 ngày  </a:t>
            </a:r>
            <a:r>
              <a:rPr lang="vi-VN" sz="2000" b="1" i="1">
                <a:solidFill>
                  <a:schemeClr val="bg1"/>
                </a:solidFill>
                <a:latin typeface="Arial" panose="020B0604020202020204" pitchFamily="34" charset="0"/>
              </a:rPr>
              <a:t>17</a:t>
            </a:r>
            <a:r>
              <a:rPr 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  tháng </a:t>
            </a:r>
            <a:r>
              <a:rPr lang="vi-VN" sz="2000" b="1" i="1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en-US" sz="2000" b="1" i="1">
                <a:solidFill>
                  <a:schemeClr val="bg1"/>
                </a:solidFill>
                <a:latin typeface="Arial" panose="020B0604020202020204" pitchFamily="34" charset="0"/>
              </a:rPr>
              <a:t>  năm 20</a:t>
            </a:r>
            <a:r>
              <a:rPr lang="vi-VN" sz="2000" b="1" i="1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endParaRPr lang="en-US" sz="2000" b="1" i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03" name="Text Box 93"/>
          <p:cNvSpPr txBox="1">
            <a:spLocks noChangeArrowheads="1"/>
          </p:cNvSpPr>
          <p:nvPr/>
        </p:nvSpPr>
        <p:spPr bwMode="auto">
          <a:xfrm>
            <a:off x="180975" y="676275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solidFill>
                  <a:schemeClr val="bg1"/>
                </a:solidFill>
                <a:latin typeface="Arial" panose="020B0604020202020204" pitchFamily="34" charset="0"/>
              </a:rPr>
              <a:t>Toán </a:t>
            </a: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04" name="Text Box 94"/>
          <p:cNvSpPr txBox="1">
            <a:spLocks noChangeArrowheads="1"/>
          </p:cNvSpPr>
          <p:nvPr/>
        </p:nvSpPr>
        <p:spPr bwMode="auto">
          <a:xfrm>
            <a:off x="1735138" y="55403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16405" name="Rectangle 96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4785" name="Rectangle 97"/>
          <p:cNvSpPr>
            <a:spLocks noChangeArrowheads="1"/>
          </p:cNvSpPr>
          <p:nvPr/>
        </p:nvSpPr>
        <p:spPr bwMode="auto">
          <a:xfrm>
            <a:off x="381000" y="4902200"/>
            <a:ext cx="101584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i="1">
                <a:solidFill>
                  <a:schemeClr val="tx2"/>
                </a:solidFill>
              </a:rPr>
              <a:t>Hình thoi có hai cặp cạnh song song và bốn  cạnh bằng nhau</a:t>
            </a:r>
          </a:p>
          <a:p>
            <a:pPr eaLnBrk="1" hangingPunct="1"/>
            <a:r>
              <a:rPr lang="en-US" sz="2400" b="1" i="1">
                <a:solidFill>
                  <a:schemeClr val="tx2"/>
                </a:solidFill>
              </a:rPr>
              <a:t>Hình thoi có hai đường chéo vuông góc với nhau cắt nhau tại trung </a:t>
            </a:r>
            <a:endParaRPr lang="vi-VN" sz="2400" b="1" i="1">
              <a:solidFill>
                <a:schemeClr val="tx2"/>
              </a:solidFill>
            </a:endParaRPr>
          </a:p>
          <a:p>
            <a:pPr eaLnBrk="1" hangingPunct="1"/>
            <a:r>
              <a:rPr lang="en-US" sz="2400" b="1" i="1">
                <a:solidFill>
                  <a:schemeClr val="tx2"/>
                </a:solidFill>
              </a:rPr>
              <a:t>điểm của mỗi đường</a:t>
            </a:r>
            <a:r>
              <a:rPr lang="en-US" sz="2400">
                <a:solidFill>
                  <a:srgbClr val="EC4806"/>
                </a:solidFill>
              </a:rPr>
              <a:t> </a:t>
            </a:r>
            <a:r>
              <a:rPr lang="vi-VN" sz="2400">
                <a:solidFill>
                  <a:srgbClr val="EC4806"/>
                </a:solidFill>
              </a:rPr>
              <a:t>.</a:t>
            </a:r>
            <a:endParaRPr lang="en-US" sz="2400">
              <a:solidFill>
                <a:srgbClr val="EC4806"/>
              </a:solidFill>
            </a:endParaRPr>
          </a:p>
        </p:txBody>
      </p:sp>
      <p:sp>
        <p:nvSpPr>
          <p:cNvPr id="16407" name="AutoShape 98"/>
          <p:cNvSpPr>
            <a:spLocks noChangeArrowheads="1"/>
          </p:cNvSpPr>
          <p:nvPr/>
        </p:nvSpPr>
        <p:spPr bwMode="auto">
          <a:xfrm>
            <a:off x="5943600" y="1779588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08" name="Rectangle 99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09" name="Text Box 100"/>
          <p:cNvSpPr txBox="1">
            <a:spLocks noChangeArrowheads="1"/>
          </p:cNvSpPr>
          <p:nvPr/>
        </p:nvSpPr>
        <p:spPr bwMode="auto">
          <a:xfrm>
            <a:off x="6332538" y="3579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10" name="AutoShape 101"/>
          <p:cNvSpPr>
            <a:spLocks noChangeArrowheads="1"/>
          </p:cNvSpPr>
          <p:nvPr/>
        </p:nvSpPr>
        <p:spPr bwMode="auto">
          <a:xfrm>
            <a:off x="5943600" y="1779588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11" name="Rectangle 102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12" name="Rectangle 104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13" name="Text Box 105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14" name="Rectangle 106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15" name="Text Box 107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416" name="Text Box 108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17" name="Rectangle 109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18" name="Text Box 110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6419" name="Text Box 111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420" name="Text Box 112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21" name="Rectangle 113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22" name="Text Box 114"/>
          <p:cNvSpPr txBox="1">
            <a:spLocks noChangeArrowheads="1"/>
          </p:cNvSpPr>
          <p:nvPr/>
        </p:nvSpPr>
        <p:spPr bwMode="auto">
          <a:xfrm>
            <a:off x="531813" y="4481513"/>
            <a:ext cx="505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  </a:t>
            </a:r>
            <a:r>
              <a:rPr lang="vi-VN" sz="20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AB = BC = CD = DA.</a:t>
            </a:r>
          </a:p>
        </p:txBody>
      </p:sp>
      <p:sp>
        <p:nvSpPr>
          <p:cNvPr id="16423" name="Text Box 115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6424" name="Text Box 116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425" name="Text Box 117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26" name="Rectangle 118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27" name="Text Box 119"/>
          <p:cNvSpPr txBox="1">
            <a:spLocks noChangeArrowheads="1"/>
          </p:cNvSpPr>
          <p:nvPr/>
        </p:nvSpPr>
        <p:spPr bwMode="auto">
          <a:xfrm>
            <a:off x="6332538" y="3579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28" name="Text Box 120"/>
          <p:cNvSpPr txBox="1">
            <a:spLocks noChangeArrowheads="1"/>
          </p:cNvSpPr>
          <p:nvPr/>
        </p:nvSpPr>
        <p:spPr bwMode="auto">
          <a:xfrm>
            <a:off x="531813" y="4481513"/>
            <a:ext cx="505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  </a:t>
            </a:r>
            <a:r>
              <a:rPr lang="vi-VN" sz="20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AB = BC = CD = DA.</a:t>
            </a:r>
          </a:p>
        </p:txBody>
      </p:sp>
      <p:sp>
        <p:nvSpPr>
          <p:cNvPr id="16429" name="Text Box 121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6430" name="Text Box 122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431" name="Text Box 123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32" name="Rectangle 124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33" name="AutoShape 125"/>
          <p:cNvSpPr>
            <a:spLocks noChangeArrowheads="1"/>
          </p:cNvSpPr>
          <p:nvPr/>
        </p:nvSpPr>
        <p:spPr bwMode="auto">
          <a:xfrm>
            <a:off x="5943600" y="1779588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34" name="Text Box 126"/>
          <p:cNvSpPr txBox="1">
            <a:spLocks noChangeArrowheads="1"/>
          </p:cNvSpPr>
          <p:nvPr/>
        </p:nvSpPr>
        <p:spPr bwMode="auto">
          <a:xfrm>
            <a:off x="6332538" y="3579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35" name="Text Box 127"/>
          <p:cNvSpPr txBox="1">
            <a:spLocks noChangeArrowheads="1"/>
          </p:cNvSpPr>
          <p:nvPr/>
        </p:nvSpPr>
        <p:spPr bwMode="auto">
          <a:xfrm>
            <a:off x="531813" y="4481513"/>
            <a:ext cx="505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  </a:t>
            </a:r>
            <a:r>
              <a:rPr lang="vi-VN" sz="20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AB = BC = CD = DA.</a:t>
            </a:r>
          </a:p>
        </p:txBody>
      </p:sp>
      <p:sp>
        <p:nvSpPr>
          <p:cNvPr id="16436" name="Text Box 128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6437" name="Text Box 129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438" name="Text Box 130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39" name="Rectangle 131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40" name="Text Box 132"/>
          <p:cNvSpPr txBox="1">
            <a:spLocks noChangeArrowheads="1"/>
          </p:cNvSpPr>
          <p:nvPr/>
        </p:nvSpPr>
        <p:spPr bwMode="auto">
          <a:xfrm>
            <a:off x="7204075" y="14446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41" name="AutoShape 133"/>
          <p:cNvSpPr>
            <a:spLocks noChangeArrowheads="1"/>
          </p:cNvSpPr>
          <p:nvPr/>
        </p:nvSpPr>
        <p:spPr bwMode="auto">
          <a:xfrm>
            <a:off x="5943600" y="1779588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42" name="Text Box 134"/>
          <p:cNvSpPr txBox="1">
            <a:spLocks noChangeArrowheads="1"/>
          </p:cNvSpPr>
          <p:nvPr/>
        </p:nvSpPr>
        <p:spPr bwMode="auto">
          <a:xfrm>
            <a:off x="6332538" y="3579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43" name="Text Box 135"/>
          <p:cNvSpPr txBox="1">
            <a:spLocks noChangeArrowheads="1"/>
          </p:cNvSpPr>
          <p:nvPr/>
        </p:nvSpPr>
        <p:spPr bwMode="auto">
          <a:xfrm>
            <a:off x="531813" y="4481513"/>
            <a:ext cx="505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  </a:t>
            </a:r>
            <a:r>
              <a:rPr lang="vi-VN" sz="20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AB = BC = CD = DA.</a:t>
            </a:r>
          </a:p>
        </p:txBody>
      </p:sp>
      <p:sp>
        <p:nvSpPr>
          <p:cNvPr id="16444" name="Text Box 136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6445" name="Text Box 137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446" name="Text Box 138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47" name="Rectangle 139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48" name="Text Box 140"/>
          <p:cNvSpPr txBox="1">
            <a:spLocks noChangeArrowheads="1"/>
          </p:cNvSpPr>
          <p:nvPr/>
        </p:nvSpPr>
        <p:spPr bwMode="auto">
          <a:xfrm>
            <a:off x="5624513" y="23177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49" name="Text Box 141"/>
          <p:cNvSpPr txBox="1">
            <a:spLocks noChangeArrowheads="1"/>
          </p:cNvSpPr>
          <p:nvPr/>
        </p:nvSpPr>
        <p:spPr bwMode="auto">
          <a:xfrm>
            <a:off x="7204075" y="14446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50" name="AutoShape 142"/>
          <p:cNvSpPr>
            <a:spLocks noChangeArrowheads="1"/>
          </p:cNvSpPr>
          <p:nvPr/>
        </p:nvSpPr>
        <p:spPr bwMode="auto">
          <a:xfrm>
            <a:off x="5943600" y="1779588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51" name="Text Box 143"/>
          <p:cNvSpPr txBox="1">
            <a:spLocks noChangeArrowheads="1"/>
          </p:cNvSpPr>
          <p:nvPr/>
        </p:nvSpPr>
        <p:spPr bwMode="auto">
          <a:xfrm>
            <a:off x="6332538" y="3579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52" name="Text Box 144"/>
          <p:cNvSpPr txBox="1">
            <a:spLocks noChangeArrowheads="1"/>
          </p:cNvSpPr>
          <p:nvPr/>
        </p:nvSpPr>
        <p:spPr bwMode="auto">
          <a:xfrm>
            <a:off x="531813" y="4481513"/>
            <a:ext cx="505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  </a:t>
            </a:r>
            <a:r>
              <a:rPr lang="vi-VN" sz="20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AB = BC = CD = DA.</a:t>
            </a:r>
          </a:p>
        </p:txBody>
      </p:sp>
      <p:sp>
        <p:nvSpPr>
          <p:cNvPr id="16453" name="Text Box 145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6454" name="Text Box 146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455" name="Text Box 147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56" name="Rectangle 148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57" name="Text Box 149"/>
          <p:cNvSpPr txBox="1">
            <a:spLocks noChangeArrowheads="1"/>
          </p:cNvSpPr>
          <p:nvPr/>
        </p:nvSpPr>
        <p:spPr bwMode="auto">
          <a:xfrm>
            <a:off x="7204075" y="3211513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58" name="Text Box 150"/>
          <p:cNvSpPr txBox="1">
            <a:spLocks noChangeArrowheads="1"/>
          </p:cNvSpPr>
          <p:nvPr/>
        </p:nvSpPr>
        <p:spPr bwMode="auto">
          <a:xfrm>
            <a:off x="5624513" y="23177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59" name="Text Box 151"/>
          <p:cNvSpPr txBox="1">
            <a:spLocks noChangeArrowheads="1"/>
          </p:cNvSpPr>
          <p:nvPr/>
        </p:nvSpPr>
        <p:spPr bwMode="auto">
          <a:xfrm>
            <a:off x="7204075" y="14446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60" name="AutoShape 152"/>
          <p:cNvSpPr>
            <a:spLocks noChangeArrowheads="1"/>
          </p:cNvSpPr>
          <p:nvPr/>
        </p:nvSpPr>
        <p:spPr bwMode="auto">
          <a:xfrm>
            <a:off x="5943600" y="1779588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6461" name="Text Box 153"/>
          <p:cNvSpPr txBox="1">
            <a:spLocks noChangeArrowheads="1"/>
          </p:cNvSpPr>
          <p:nvPr/>
        </p:nvSpPr>
        <p:spPr bwMode="auto">
          <a:xfrm>
            <a:off x="6332538" y="3579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6462" name="Text Box 154"/>
          <p:cNvSpPr txBox="1">
            <a:spLocks noChangeArrowheads="1"/>
          </p:cNvSpPr>
          <p:nvPr/>
        </p:nvSpPr>
        <p:spPr bwMode="auto">
          <a:xfrm>
            <a:off x="531813" y="4481513"/>
            <a:ext cx="505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  </a:t>
            </a:r>
            <a:r>
              <a:rPr lang="vi-VN" sz="20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AB = BC = CD = DA.</a:t>
            </a:r>
          </a:p>
        </p:txBody>
      </p:sp>
      <p:sp>
        <p:nvSpPr>
          <p:cNvPr id="16463" name="Text Box 155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6464" name="Text Box 156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6465" name="Text Box 157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6466" name="Rectangle 158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4847" name="Text Box 159"/>
          <p:cNvSpPr txBox="1">
            <a:spLocks noChangeArrowheads="1"/>
          </p:cNvSpPr>
          <p:nvPr/>
        </p:nvSpPr>
        <p:spPr bwMode="auto">
          <a:xfrm>
            <a:off x="8763000" y="22923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4848" name="Text Box 160"/>
          <p:cNvSpPr txBox="1">
            <a:spLocks noChangeArrowheads="1"/>
          </p:cNvSpPr>
          <p:nvPr/>
        </p:nvSpPr>
        <p:spPr bwMode="auto">
          <a:xfrm>
            <a:off x="7204075" y="3211513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4849" name="Text Box 161"/>
          <p:cNvSpPr txBox="1">
            <a:spLocks noChangeArrowheads="1"/>
          </p:cNvSpPr>
          <p:nvPr/>
        </p:nvSpPr>
        <p:spPr bwMode="auto">
          <a:xfrm>
            <a:off x="5624513" y="23177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4850" name="Text Box 162"/>
          <p:cNvSpPr txBox="1">
            <a:spLocks noChangeArrowheads="1"/>
          </p:cNvSpPr>
          <p:nvPr/>
        </p:nvSpPr>
        <p:spPr bwMode="auto">
          <a:xfrm>
            <a:off x="7204075" y="14446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4851" name="AutoShape 163"/>
          <p:cNvSpPr>
            <a:spLocks noChangeArrowheads="1"/>
          </p:cNvSpPr>
          <p:nvPr/>
        </p:nvSpPr>
        <p:spPr bwMode="auto">
          <a:xfrm>
            <a:off x="5943600" y="1779588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14852" name="Text Box 164"/>
          <p:cNvSpPr txBox="1">
            <a:spLocks noChangeArrowheads="1"/>
          </p:cNvSpPr>
          <p:nvPr/>
        </p:nvSpPr>
        <p:spPr bwMode="auto">
          <a:xfrm>
            <a:off x="6332538" y="3579813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4853" name="Text Box 165"/>
          <p:cNvSpPr txBox="1">
            <a:spLocks noChangeArrowheads="1"/>
          </p:cNvSpPr>
          <p:nvPr/>
        </p:nvSpPr>
        <p:spPr bwMode="auto">
          <a:xfrm>
            <a:off x="531813" y="4481513"/>
            <a:ext cx="50561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  </a:t>
            </a:r>
            <a:r>
              <a:rPr lang="vi-VN" sz="20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AB = BC = CD = DA.</a:t>
            </a:r>
          </a:p>
        </p:txBody>
      </p:sp>
      <p:sp>
        <p:nvSpPr>
          <p:cNvPr id="114854" name="Text Box 166"/>
          <p:cNvSpPr txBox="1">
            <a:spLocks noChangeArrowheads="1"/>
          </p:cNvSpPr>
          <p:nvPr/>
        </p:nvSpPr>
        <p:spPr bwMode="auto">
          <a:xfrm>
            <a:off x="0" y="3824288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vi-VN" sz="2400" b="1">
                <a:solidFill>
                  <a:schemeClr val="bg1"/>
                </a:solidFill>
                <a:latin typeface="Arial" panose="020B0604020202020204" pitchFamily="34" charset="0"/>
              </a:rPr>
              <a:t>-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vi-VN" sz="2400">
                <a:latin typeface="Arial" panose="020B0604020202020204" pitchFamily="34" charset="0"/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AD song song với cạnh BC.</a:t>
            </a:r>
          </a:p>
        </p:txBody>
      </p:sp>
      <p:sp>
        <p:nvSpPr>
          <p:cNvPr id="114855" name="Text Box 167"/>
          <p:cNvSpPr txBox="1">
            <a:spLocks noChangeArrowheads="1"/>
          </p:cNvSpPr>
          <p:nvPr/>
        </p:nvSpPr>
        <p:spPr bwMode="auto">
          <a:xfrm>
            <a:off x="325438" y="3171825"/>
            <a:ext cx="6724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- </a:t>
            </a:r>
            <a:r>
              <a:rPr lang="en-US" sz="2000" b="1">
                <a:solidFill>
                  <a:schemeClr val="bg1"/>
                </a:solidFill>
              </a:rPr>
              <a:t>  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Cạnh AB song song với cạnh DC.</a:t>
            </a:r>
          </a:p>
        </p:txBody>
      </p:sp>
      <p:sp>
        <p:nvSpPr>
          <p:cNvPr id="114856" name="Text Box 168"/>
          <p:cNvSpPr txBox="1">
            <a:spLocks noChangeArrowheads="1"/>
          </p:cNvSpPr>
          <p:nvPr/>
        </p:nvSpPr>
        <p:spPr bwMode="auto">
          <a:xfrm>
            <a:off x="777875" y="2511425"/>
            <a:ext cx="369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Hình thoi ABCD có</a:t>
            </a:r>
            <a:r>
              <a:rPr lang="en-US" sz="2800" b="1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14857" name="Rectangle 169"/>
          <p:cNvSpPr>
            <a:spLocks noChangeArrowheads="1"/>
          </p:cNvSpPr>
          <p:nvPr/>
        </p:nvSpPr>
        <p:spPr bwMode="auto">
          <a:xfrm>
            <a:off x="544513" y="1639888"/>
            <a:ext cx="4935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 * 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1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4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4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85" grpId="0"/>
      <p:bldP spid="114847" grpId="0"/>
      <p:bldP spid="114848" grpId="0"/>
      <p:bldP spid="114849" grpId="0"/>
      <p:bldP spid="114850" grpId="0"/>
      <p:bldP spid="114851" grpId="0" animBg="1"/>
      <p:bldP spid="114852" grpId="0"/>
      <p:bldP spid="114853" grpId="0"/>
      <p:bldP spid="114854" grpId="0"/>
      <p:bldP spid="114855" grpId="0"/>
      <p:bldP spid="114856" grpId="0"/>
      <p:bldP spid="1148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3" name="WordArt 11"/>
          <p:cNvSpPr>
            <a:spLocks noChangeArrowheads="1" noChangeShapeType="1" noTextEdit="1"/>
          </p:cNvSpPr>
          <p:nvPr/>
        </p:nvSpPr>
        <p:spPr bwMode="auto">
          <a:xfrm>
            <a:off x="558800" y="2805113"/>
            <a:ext cx="766762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i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Times New Roman" panose="02020603050405020304" pitchFamily="18" charset="0"/>
              </a:rPr>
              <a:t>KÍNH CHÚC THẦY, CÔ VÀ CÁC EM SỨC KHỎE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12913" y="1711325"/>
            <a:ext cx="2089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3600" b="1" u="sng">
                <a:solidFill>
                  <a:srgbClr val="008000"/>
                </a:solidFill>
                <a:latin typeface="Arial" panose="020B0604020202020204" pitchFamily="34" charset="0"/>
              </a:rPr>
              <a:t>I. Bài cũ:</a:t>
            </a:r>
            <a:endParaRPr lang="en-US" sz="3600" b="1" u="sng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509588" y="2787650"/>
            <a:ext cx="798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3200" b="1">
                <a:solidFill>
                  <a:srgbClr val="008000"/>
                </a:solidFill>
                <a:latin typeface="Arial" panose="020B0604020202020204" pitchFamily="34" charset="0"/>
              </a:rPr>
              <a:t>- Em hãy kể tên các hình mà em đã học?</a:t>
            </a:r>
            <a:endParaRPr lang="en-US" sz="3200" b="1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504825" y="3432175"/>
            <a:ext cx="65389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3200" b="1">
                <a:solidFill>
                  <a:srgbClr val="008000"/>
                </a:solidFill>
                <a:latin typeface="Arial" panose="020B0604020202020204" pitchFamily="34" charset="0"/>
              </a:rPr>
              <a:t>- Nêu đặc điểm của hình vuông ?</a:t>
            </a:r>
            <a:endParaRPr lang="en-US" sz="3200" b="1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/>
      <p:bldP spid="1218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2498725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sz="4000">
              <a:latin typeface=".VnArial" panose="020B7200000000000000" pitchFamily="34" charset="0"/>
            </a:endParaRP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0" y="2698750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" panose="020B7200000000000000" pitchFamily="34" charset="0"/>
              </a:rPr>
              <a:t>- </a:t>
            </a:r>
            <a:r>
              <a:rPr lang="en-US" sz="2400">
                <a:latin typeface=".VnArial" panose="020B7200000000000000" pitchFamily="34" charset="0"/>
              </a:rPr>
              <a:t>Dïng </a:t>
            </a:r>
            <a:r>
              <a:rPr lang="vi-VN" sz="2400">
                <a:latin typeface="Arial" panose="020B0604020202020204" pitchFamily="34" charset="0"/>
              </a:rPr>
              <a:t>4 </a:t>
            </a:r>
            <a:r>
              <a:rPr lang="en-US" sz="2400">
                <a:latin typeface=".VnArial" panose="020B7200000000000000" pitchFamily="34" charset="0"/>
              </a:rPr>
              <a:t>thanh nhùa trong bé l¾p ghÐp m« h×nh kÜ thuËt ®Ó l¾p ghÐp h×nh vu«ng.</a:t>
            </a:r>
          </a:p>
        </p:txBody>
      </p:sp>
      <p:pic>
        <p:nvPicPr>
          <p:cNvPr id="133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3565525"/>
            <a:ext cx="2438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536575" y="1725613"/>
            <a:ext cx="3424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latin typeface="Arial" panose="020B0604020202020204" pitchFamily="34" charset="0"/>
              </a:rPr>
              <a:t>1. Giới thiệu hình thoi:</a:t>
            </a:r>
            <a:endParaRPr lang="en-US" sz="2400" b="1" u="sng">
              <a:latin typeface="Arial" panose="020B0604020202020204" pitchFamily="34" charset="0"/>
            </a:endParaRP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2420938" y="666750"/>
            <a:ext cx="1428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/>
              <a:t>Hình thoi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US" sz="400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US" sz="40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2894013" y="0"/>
            <a:ext cx="4538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1028700" y="668338"/>
            <a:ext cx="1022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 i="1" u="sng"/>
              <a:t>Toán </a:t>
            </a:r>
            <a:r>
              <a:rPr lang="en-US" sz="2400" b="1"/>
              <a:t>:</a:t>
            </a:r>
          </a:p>
        </p:txBody>
      </p:sp>
      <p:sp>
        <p:nvSpPr>
          <p:cNvPr id="133132" name="Rectangle 12"/>
          <p:cNvSpPr>
            <a:spLocks noChangeArrowheads="1"/>
          </p:cNvSpPr>
          <p:nvPr/>
        </p:nvSpPr>
        <p:spPr bwMode="auto">
          <a:xfrm>
            <a:off x="3362325" y="3827463"/>
            <a:ext cx="1876425" cy="14779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DC2215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/>
      <p:bldP spid="1331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3897313" y="650875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latin typeface="Arial" panose="020B0604020202020204" pitchFamily="34" charset="0"/>
              </a:rPr>
              <a:t>Toán </a:t>
            </a:r>
            <a:r>
              <a:rPr lang="en-US" b="1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5056188" y="601663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3087688" y="53467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 b="1">
              <a:latin typeface="Arial" panose="020B0604020202020204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-140231">
            <a:off x="2011363" y="2051050"/>
            <a:ext cx="2357437" cy="2487613"/>
            <a:chOff x="1267" y="1843"/>
            <a:chExt cx="1485" cy="1549"/>
          </a:xfrm>
        </p:grpSpPr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 flipV="1">
              <a:off x="1267" y="1843"/>
              <a:ext cx="1485" cy="717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>
              <a:off x="1267" y="2560"/>
              <a:ext cx="1421" cy="832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 rot="-137607">
            <a:off x="4251325" y="1965325"/>
            <a:ext cx="2379663" cy="2457450"/>
            <a:chOff x="2650" y="1843"/>
            <a:chExt cx="1523" cy="1549"/>
          </a:xfrm>
        </p:grpSpPr>
        <p:sp>
          <p:nvSpPr>
            <p:cNvPr id="5131" name="Line 16"/>
            <p:cNvSpPr>
              <a:spLocks noChangeShapeType="1"/>
            </p:cNvSpPr>
            <p:nvPr/>
          </p:nvSpPr>
          <p:spPr bwMode="auto">
            <a:xfrm>
              <a:off x="2726" y="1843"/>
              <a:ext cx="1447" cy="807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7"/>
            <p:cNvSpPr>
              <a:spLocks noChangeShapeType="1"/>
            </p:cNvSpPr>
            <p:nvPr/>
          </p:nvSpPr>
          <p:spPr bwMode="auto">
            <a:xfrm flipH="1">
              <a:off x="2650" y="2662"/>
              <a:ext cx="1510" cy="73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41275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5128" name="Picture 27" descr="pinksparkle6df1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023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30"/>
          <p:cNvSpPr txBox="1">
            <a:spLocks noChangeArrowheads="1"/>
          </p:cNvSpPr>
          <p:nvPr/>
        </p:nvSpPr>
        <p:spPr bwMode="auto">
          <a:xfrm>
            <a:off x="661988" y="1185863"/>
            <a:ext cx="288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000" b="1" u="sng">
                <a:latin typeface="Arial" panose="020B0604020202020204" pitchFamily="34" charset="0"/>
              </a:rPr>
              <a:t>1. Giới thiệu hình thoi:</a:t>
            </a:r>
            <a:endParaRPr lang="en-US" sz="2000" b="1" u="sng">
              <a:latin typeface="Arial" panose="020B0604020202020204" pitchFamily="34" charset="0"/>
            </a:endParaRPr>
          </a:p>
        </p:txBody>
      </p:sp>
      <p:sp>
        <p:nvSpPr>
          <p:cNvPr id="5130" name="Rectangle 32"/>
          <p:cNvSpPr>
            <a:spLocks noChangeArrowheads="1"/>
          </p:cNvSpPr>
          <p:nvPr/>
        </p:nvSpPr>
        <p:spPr bwMode="auto">
          <a:xfrm>
            <a:off x="2894013" y="0"/>
            <a:ext cx="4538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2" descr="khu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528888"/>
            <a:ext cx="5189537" cy="2436812"/>
          </a:xfrm>
          <a:prstGeom prst="rect">
            <a:avLst/>
          </a:prstGeom>
          <a:solidFill>
            <a:srgbClr val="0033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latin typeface="Arial" panose="020B0604020202020204" pitchFamily="34" charset="0"/>
              </a:rPr>
              <a:t>Toán </a:t>
            </a:r>
            <a:r>
              <a:rPr lang="en-US" b="1"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2514600" y="6238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F0066"/>
                </a:solidFill>
                <a:latin typeface="Arial" panose="020B0604020202020204" pitchFamily="34" charset="0"/>
              </a:rPr>
              <a:t>Hình thoi.</a:t>
            </a:r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2844800" y="2719388"/>
            <a:ext cx="406400" cy="1793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 flipV="1">
            <a:off x="3209925" y="2894013"/>
            <a:ext cx="361950" cy="157162"/>
          </a:xfrm>
          <a:prstGeom prst="line">
            <a:avLst/>
          </a:prstGeom>
          <a:noFill/>
          <a:ln w="9525">
            <a:solidFill>
              <a:srgbClr val="DC221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3217863" y="2728913"/>
            <a:ext cx="349250" cy="147637"/>
          </a:xfrm>
          <a:prstGeom prst="line">
            <a:avLst/>
          </a:prstGeom>
          <a:noFill/>
          <a:ln w="9525">
            <a:solidFill>
              <a:srgbClr val="DC221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2873375" y="2905125"/>
            <a:ext cx="360363" cy="138113"/>
          </a:xfrm>
          <a:prstGeom prst="line">
            <a:avLst/>
          </a:prstGeom>
          <a:noFill/>
          <a:ln w="9525">
            <a:solidFill>
              <a:srgbClr val="DC221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674688" y="1185863"/>
            <a:ext cx="288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000" b="1" u="sng">
                <a:latin typeface="Arial" panose="020B0604020202020204" pitchFamily="34" charset="0"/>
              </a:rPr>
              <a:t>1. Giới thiệu hình thoi:</a:t>
            </a:r>
            <a:endParaRPr lang="en-US" sz="2000" b="1" u="sng">
              <a:latin typeface="Arial" panose="020B0604020202020204" pitchFamily="34" charset="0"/>
            </a:endParaRPr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2894013" y="0"/>
            <a:ext cx="4538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8" grpId="0" animBg="1"/>
      <p:bldP spid="125959" grpId="0" animBg="1"/>
      <p:bldP spid="125960" grpId="0" animBg="1"/>
      <p:bldP spid="1259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" t="10045" r="1079" b="17188"/>
          <a:stretch>
            <a:fillRect/>
          </a:stretch>
        </p:blipFill>
        <p:spPr bwMode="auto">
          <a:xfrm>
            <a:off x="868363" y="2309813"/>
            <a:ext cx="7548562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488950" y="86995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 b="1" u="sng">
                <a:solidFill>
                  <a:srgbClr val="FF3300"/>
                </a:solidFill>
                <a:latin typeface="Arial" panose="020B0604020202020204" pitchFamily="34" charset="0"/>
              </a:rPr>
              <a:t>Toán</a:t>
            </a:r>
            <a:r>
              <a:rPr lang="vi-VN" sz="2800" b="1">
                <a:solidFill>
                  <a:srgbClr val="FF3300"/>
                </a:solidFill>
                <a:latin typeface="Arial" panose="020B0604020202020204" pitchFamily="34" charset="0"/>
              </a:rPr>
              <a:t>:     </a:t>
            </a:r>
            <a:r>
              <a:rPr lang="en-US" sz="2800" b="1">
                <a:solidFill>
                  <a:srgbClr val="FF3300"/>
                </a:solidFill>
                <a:latin typeface=".VnTimeH" panose="020B7200000000000000" pitchFamily="34" charset="0"/>
              </a:rPr>
              <a:t>H×nh thoi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696913" y="1422400"/>
            <a:ext cx="288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000" b="1" u="sng">
                <a:latin typeface="Arial" panose="020B0604020202020204" pitchFamily="34" charset="0"/>
              </a:rPr>
              <a:t>1. Giới thiệu hình thoi:</a:t>
            </a:r>
            <a:endParaRPr lang="en-US" sz="2000" b="1" u="sng">
              <a:latin typeface="Arial" panose="020B0604020202020204" pitchFamily="34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2946400" y="5959475"/>
            <a:ext cx="303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/>
              <a:t>Trang trí đường diềm</a:t>
            </a:r>
            <a:endParaRPr lang="en-US" sz="2400" b="1"/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2849563" y="177800"/>
            <a:ext cx="4538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488950" y="869950"/>
            <a:ext cx="5486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sz="2800" b="1" u="sng">
                <a:solidFill>
                  <a:srgbClr val="FF3300"/>
                </a:solidFill>
                <a:latin typeface="Arial" panose="020B0604020202020204" pitchFamily="34" charset="0"/>
              </a:rPr>
              <a:t>Toán</a:t>
            </a:r>
            <a:r>
              <a:rPr lang="vi-VN" sz="2800" b="1">
                <a:solidFill>
                  <a:srgbClr val="FF3300"/>
                </a:solidFill>
                <a:latin typeface="Arial" panose="020B0604020202020204" pitchFamily="34" charset="0"/>
              </a:rPr>
              <a:t>:     </a:t>
            </a:r>
            <a:r>
              <a:rPr lang="en-US" sz="2800" b="1">
                <a:solidFill>
                  <a:srgbClr val="FF3300"/>
                </a:solidFill>
                <a:latin typeface=".VnTimeH" panose="020B7200000000000000" pitchFamily="34" charset="0"/>
              </a:rPr>
              <a:t>H×nh thoi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696913" y="1422400"/>
            <a:ext cx="28844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000" b="1" u="sng">
                <a:latin typeface="Arial" panose="020B0604020202020204" pitchFamily="34" charset="0"/>
              </a:rPr>
              <a:t>1. Giới thiệu hình thoi:</a:t>
            </a:r>
            <a:endParaRPr lang="en-US" sz="2000" b="1" u="sng">
              <a:latin typeface="Arial" panose="020B0604020202020204" pitchFamily="34" charset="0"/>
            </a:endParaRPr>
          </a:p>
        </p:txBody>
      </p:sp>
      <p:pic>
        <p:nvPicPr>
          <p:cNvPr id="33796" name="Picture 4" descr="l_10bush_barrow_sm_loze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175" y="2381250"/>
            <a:ext cx="3113088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9" name="Picture 7" descr="south-west-persian-ru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863" y="2268538"/>
            <a:ext cx="2773362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8" name="Text Box 12"/>
          <p:cNvSpPr txBox="1">
            <a:spLocks noChangeArrowheads="1"/>
          </p:cNvSpPr>
          <p:nvPr/>
        </p:nvSpPr>
        <p:spPr bwMode="auto">
          <a:xfrm>
            <a:off x="2324100" y="5948363"/>
            <a:ext cx="1427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/>
              <a:t>Viên gạch</a:t>
            </a:r>
            <a:endParaRPr lang="en-US" sz="2400"/>
          </a:p>
        </p:txBody>
      </p:sp>
      <p:sp>
        <p:nvSpPr>
          <p:cNvPr id="126989" name="Text Box 13"/>
          <p:cNvSpPr txBox="1">
            <a:spLocks noChangeArrowheads="1"/>
          </p:cNvSpPr>
          <p:nvPr/>
        </p:nvSpPr>
        <p:spPr bwMode="auto">
          <a:xfrm>
            <a:off x="6399213" y="6049963"/>
            <a:ext cx="1257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/>
              <a:t>Cái chăn</a:t>
            </a:r>
            <a:endParaRPr lang="en-US" sz="2400"/>
          </a:p>
        </p:txBody>
      </p:sp>
      <p:sp>
        <p:nvSpPr>
          <p:cNvPr id="8200" name="Rectangle 14"/>
          <p:cNvSpPr>
            <a:spLocks noChangeArrowheads="1"/>
          </p:cNvSpPr>
          <p:nvPr/>
        </p:nvSpPr>
        <p:spPr bwMode="auto">
          <a:xfrm>
            <a:off x="2894013" y="42863"/>
            <a:ext cx="45386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/>
      <p:bldP spid="126984" grpId="0"/>
      <p:bldP spid="126988" grpId="0"/>
      <p:bldP spid="1269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576388"/>
            <a:ext cx="8229600" cy="4525962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79925" y="3063875"/>
            <a:ext cx="184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420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479925" y="3063875"/>
            <a:ext cx="184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sz="420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9222" name="Text Box 70"/>
          <p:cNvSpPr txBox="1">
            <a:spLocks noChangeArrowheads="1"/>
          </p:cNvSpPr>
          <p:nvPr/>
        </p:nvSpPr>
        <p:spPr bwMode="auto">
          <a:xfrm>
            <a:off x="3184525" y="3686175"/>
            <a:ext cx="213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EC4806"/>
                </a:solidFill>
                <a:latin typeface="Arial" panose="020B0604020202020204" pitchFamily="34" charset="0"/>
              </a:rPr>
              <a:t>Hình thoi ABCD</a:t>
            </a:r>
            <a:endParaRPr lang="en-US">
              <a:solidFill>
                <a:srgbClr val="EC4806"/>
              </a:solidFill>
              <a:latin typeface="Arial" panose="020B0604020202020204" pitchFamily="34" charset="0"/>
            </a:endParaRPr>
          </a:p>
        </p:txBody>
      </p:sp>
      <p:sp>
        <p:nvSpPr>
          <p:cNvPr id="74823" name="Text Box 71"/>
          <p:cNvSpPr txBox="1">
            <a:spLocks noChangeArrowheads="1"/>
          </p:cNvSpPr>
          <p:nvPr/>
        </p:nvSpPr>
        <p:spPr bwMode="auto">
          <a:xfrm>
            <a:off x="1319213" y="5100638"/>
            <a:ext cx="369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EC4806"/>
                </a:solidFill>
                <a:latin typeface="Arial" panose="020B0604020202020204" pitchFamily="34" charset="0"/>
              </a:rPr>
              <a:t>  </a:t>
            </a:r>
            <a:r>
              <a:rPr lang="en-US" sz="2400" b="1">
                <a:solidFill>
                  <a:srgbClr val="EC4806"/>
                </a:solidFill>
                <a:latin typeface="Arial" panose="020B0604020202020204" pitchFamily="34" charset="0"/>
              </a:rPr>
              <a:t>Hình thoi ABCD có:</a:t>
            </a:r>
            <a:endParaRPr lang="en-US" sz="2400">
              <a:solidFill>
                <a:srgbClr val="EC4806"/>
              </a:solidFill>
              <a:latin typeface="Arial" panose="020B0604020202020204" pitchFamily="34" charset="0"/>
            </a:endParaRPr>
          </a:p>
        </p:txBody>
      </p:sp>
      <p:sp>
        <p:nvSpPr>
          <p:cNvPr id="74824" name="Text Box 72"/>
          <p:cNvSpPr txBox="1">
            <a:spLocks noChangeArrowheads="1"/>
          </p:cNvSpPr>
          <p:nvPr/>
        </p:nvSpPr>
        <p:spPr bwMode="auto">
          <a:xfrm>
            <a:off x="1263650" y="5562600"/>
            <a:ext cx="641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EC4806"/>
                </a:solidFill>
              </a:rPr>
              <a:t>-    </a:t>
            </a:r>
            <a:r>
              <a:rPr lang="en-US" sz="2400" b="1">
                <a:solidFill>
                  <a:srgbClr val="EC4806"/>
                </a:solidFill>
                <a:latin typeface="Arial" panose="020B0604020202020204" pitchFamily="34" charset="0"/>
              </a:rPr>
              <a:t>Cạnh AB song song với cạnh DC.</a:t>
            </a:r>
            <a:endParaRPr lang="en-US" sz="2400">
              <a:solidFill>
                <a:srgbClr val="EC4806"/>
              </a:solidFill>
              <a:latin typeface="Arial" panose="020B0604020202020204" pitchFamily="34" charset="0"/>
            </a:endParaRPr>
          </a:p>
        </p:txBody>
      </p:sp>
      <p:sp>
        <p:nvSpPr>
          <p:cNvPr id="74825" name="Text Box 73"/>
          <p:cNvSpPr txBox="1">
            <a:spLocks noChangeArrowheads="1"/>
          </p:cNvSpPr>
          <p:nvPr/>
        </p:nvSpPr>
        <p:spPr bwMode="auto">
          <a:xfrm>
            <a:off x="944563" y="6029325"/>
            <a:ext cx="6442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</a:rPr>
              <a:t>   </a:t>
            </a:r>
            <a:r>
              <a:rPr lang="vi-VN" sz="2400" b="1">
                <a:solidFill>
                  <a:srgbClr val="EC4806"/>
                </a:solidFill>
                <a:latin typeface="Arial" panose="020B0604020202020204" pitchFamily="34" charset="0"/>
              </a:rPr>
              <a:t>-   </a:t>
            </a:r>
            <a:r>
              <a:rPr lang="en-US" sz="2400" b="1">
                <a:solidFill>
                  <a:srgbClr val="EC4806"/>
                </a:solidFill>
                <a:latin typeface="Arial" panose="020B0604020202020204" pitchFamily="34" charset="0"/>
              </a:rPr>
              <a:t> Cạnh AD song song với cạnh BC.</a:t>
            </a:r>
            <a:endParaRPr lang="en-US" sz="2400">
              <a:solidFill>
                <a:srgbClr val="EC4806"/>
              </a:solidFill>
              <a:latin typeface="Arial" panose="020B0604020202020204" pitchFamily="34" charset="0"/>
            </a:endParaRPr>
          </a:p>
        </p:txBody>
      </p:sp>
      <p:sp>
        <p:nvSpPr>
          <p:cNvPr id="9226" name="AutoShape 74"/>
          <p:cNvSpPr>
            <a:spLocks noChangeArrowheads="1"/>
          </p:cNvSpPr>
          <p:nvPr/>
        </p:nvSpPr>
        <p:spPr bwMode="auto">
          <a:xfrm>
            <a:off x="2768600" y="1655763"/>
            <a:ext cx="2819400" cy="1447800"/>
          </a:xfrm>
          <a:prstGeom prst="diamond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9227" name="Text Box 75"/>
          <p:cNvSpPr txBox="1">
            <a:spLocks noChangeArrowheads="1"/>
          </p:cNvSpPr>
          <p:nvPr/>
        </p:nvSpPr>
        <p:spPr bwMode="auto">
          <a:xfrm>
            <a:off x="4067175" y="1241425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8" name="Text Box 76"/>
          <p:cNvSpPr txBox="1">
            <a:spLocks noChangeArrowheads="1"/>
          </p:cNvSpPr>
          <p:nvPr/>
        </p:nvSpPr>
        <p:spPr bwMode="auto">
          <a:xfrm>
            <a:off x="2308225" y="2208213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29" name="Text Box 77"/>
          <p:cNvSpPr txBox="1">
            <a:spLocks noChangeArrowheads="1"/>
          </p:cNvSpPr>
          <p:nvPr/>
        </p:nvSpPr>
        <p:spPr bwMode="auto">
          <a:xfrm>
            <a:off x="3998913" y="3144838"/>
            <a:ext cx="422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30" name="Text Box 78"/>
          <p:cNvSpPr txBox="1">
            <a:spLocks noChangeArrowheads="1"/>
          </p:cNvSpPr>
          <p:nvPr/>
        </p:nvSpPr>
        <p:spPr bwMode="auto">
          <a:xfrm>
            <a:off x="5648325" y="223678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  <a:endParaRPr lang="en-US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231" name="Text Box 158"/>
          <p:cNvSpPr txBox="1">
            <a:spLocks noChangeArrowheads="1"/>
          </p:cNvSpPr>
          <p:nvPr/>
        </p:nvSpPr>
        <p:spPr bwMode="auto">
          <a:xfrm>
            <a:off x="1570038" y="512763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EC4806"/>
                </a:solidFill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9232" name="Text Box 160"/>
          <p:cNvSpPr txBox="1">
            <a:spLocks noChangeArrowheads="1"/>
          </p:cNvSpPr>
          <p:nvPr/>
        </p:nvSpPr>
        <p:spPr bwMode="auto">
          <a:xfrm>
            <a:off x="327025" y="614363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solidFill>
                  <a:srgbClr val="EC4806"/>
                </a:solidFill>
                <a:latin typeface="Arial" panose="020B0604020202020204" pitchFamily="34" charset="0"/>
              </a:rPr>
              <a:t>Toán </a:t>
            </a:r>
            <a:r>
              <a:rPr lang="en-US" b="1">
                <a:solidFill>
                  <a:srgbClr val="EC4806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9233" name="Text Box 161"/>
          <p:cNvSpPr txBox="1">
            <a:spLocks noChangeArrowheads="1"/>
          </p:cNvSpPr>
          <p:nvPr/>
        </p:nvSpPr>
        <p:spPr bwMode="auto">
          <a:xfrm>
            <a:off x="881063" y="979488"/>
            <a:ext cx="490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vi-VN" sz="2400" b="1" u="sng">
                <a:solidFill>
                  <a:schemeClr val="bg1"/>
                </a:solidFill>
                <a:latin typeface="Arial" panose="020B0604020202020204" pitchFamily="34" charset="0"/>
              </a:rPr>
              <a:t>2.Một số đặc điểm của hình thoi:</a:t>
            </a:r>
            <a:endParaRPr lang="en-US" sz="2400" b="1" u="sng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4917" name="Text Box 165"/>
          <p:cNvSpPr txBox="1">
            <a:spLocks noChangeArrowheads="1"/>
          </p:cNvSpPr>
          <p:nvPr/>
        </p:nvSpPr>
        <p:spPr bwMode="auto">
          <a:xfrm>
            <a:off x="554038" y="4492625"/>
            <a:ext cx="8285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sz="2400" b="1">
                <a:solidFill>
                  <a:schemeClr val="bg1"/>
                </a:solidFill>
              </a:rPr>
              <a:t>-Nêu các cặp cạnh đối diện song song của hình thoi ABCD?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235" name="Rectangle 166"/>
          <p:cNvSpPr>
            <a:spLocks noChangeArrowheads="1"/>
          </p:cNvSpPr>
          <p:nvPr/>
        </p:nvSpPr>
        <p:spPr bwMode="auto">
          <a:xfrm>
            <a:off x="2894013" y="0"/>
            <a:ext cx="4538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4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23" grpId="0"/>
      <p:bldP spid="74824" grpId="0"/>
      <p:bldP spid="74825" grpId="0"/>
      <p:bldP spid="74917" grpId="0"/>
      <p:bldP spid="7491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14" name="Picture 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8636">
            <a:off x="1503363" y="3638550"/>
            <a:ext cx="6573837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748"/>
          <p:cNvSpPr txBox="1">
            <a:spLocks noChangeArrowheads="1"/>
          </p:cNvSpPr>
          <p:nvPr/>
        </p:nvSpPr>
        <p:spPr bwMode="auto">
          <a:xfrm>
            <a:off x="2074863" y="4573588"/>
            <a:ext cx="4191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EC4806"/>
                </a:solidFill>
                <a:latin typeface="Arial" panose="020B0604020202020204" pitchFamily="34" charset="0"/>
              </a:rPr>
              <a:t>- Cạnh AB song song với cạnh DC.</a:t>
            </a:r>
          </a:p>
          <a:p>
            <a:pPr eaLnBrk="1" hangingPunct="1">
              <a:spcBef>
                <a:spcPct val="50000"/>
              </a:spcBef>
            </a:pPr>
            <a:r>
              <a:rPr lang="vi-VN" sz="2000">
                <a:solidFill>
                  <a:srgbClr val="EC4806"/>
                </a:solidFill>
                <a:latin typeface="Arial" panose="020B0604020202020204" pitchFamily="34" charset="0"/>
              </a:rPr>
              <a:t>- Cạnh </a:t>
            </a:r>
            <a:r>
              <a:rPr lang="en-US" sz="2000">
                <a:solidFill>
                  <a:srgbClr val="EC4806"/>
                </a:solidFill>
                <a:latin typeface="Arial" panose="020B0604020202020204" pitchFamily="34" charset="0"/>
              </a:rPr>
              <a:t>AD song song với cạnh BC.</a:t>
            </a:r>
          </a:p>
        </p:txBody>
      </p:sp>
      <p:sp>
        <p:nvSpPr>
          <p:cNvPr id="10244" name="AutoShape 150"/>
          <p:cNvSpPr>
            <a:spLocks noChangeArrowheads="1"/>
          </p:cNvSpPr>
          <p:nvPr/>
        </p:nvSpPr>
        <p:spPr bwMode="auto">
          <a:xfrm>
            <a:off x="2322513" y="1247775"/>
            <a:ext cx="4114800" cy="2133600"/>
          </a:xfrm>
          <a:prstGeom prst="diamond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17111" name="Picture 7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41420">
            <a:off x="1839913" y="950913"/>
            <a:ext cx="64770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12" name="Picture 7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44474">
            <a:off x="3843338" y="1993900"/>
            <a:ext cx="66357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13" name="Picture 7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43139">
            <a:off x="3575050" y="2565400"/>
            <a:ext cx="64770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731"/>
          <p:cNvSpPr txBox="1">
            <a:spLocks noChangeArrowheads="1"/>
          </p:cNvSpPr>
          <p:nvPr/>
        </p:nvSpPr>
        <p:spPr bwMode="auto">
          <a:xfrm>
            <a:off x="4227513" y="87630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10249" name="Text Box 732"/>
          <p:cNvSpPr txBox="1">
            <a:spLocks noChangeArrowheads="1"/>
          </p:cNvSpPr>
          <p:nvPr/>
        </p:nvSpPr>
        <p:spPr bwMode="auto">
          <a:xfrm>
            <a:off x="4192588" y="3360738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10250" name="Text Box 733"/>
          <p:cNvSpPr txBox="1">
            <a:spLocks noChangeArrowheads="1"/>
          </p:cNvSpPr>
          <p:nvPr/>
        </p:nvSpPr>
        <p:spPr bwMode="auto">
          <a:xfrm>
            <a:off x="1968500" y="2092325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251" name="Text Box 734"/>
          <p:cNvSpPr txBox="1">
            <a:spLocks noChangeArrowheads="1"/>
          </p:cNvSpPr>
          <p:nvPr/>
        </p:nvSpPr>
        <p:spPr bwMode="auto">
          <a:xfrm>
            <a:off x="6451600" y="2127250"/>
            <a:ext cx="38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17124" name="Text Box 740"/>
          <p:cNvSpPr txBox="1">
            <a:spLocks noChangeArrowheads="1"/>
          </p:cNvSpPr>
          <p:nvPr/>
        </p:nvSpPr>
        <p:spPr bwMode="auto">
          <a:xfrm>
            <a:off x="2738438" y="1476375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4cm</a:t>
            </a:r>
          </a:p>
        </p:txBody>
      </p:sp>
      <p:sp>
        <p:nvSpPr>
          <p:cNvPr id="17128" name="Text Box 744"/>
          <p:cNvSpPr txBox="1">
            <a:spLocks noChangeArrowheads="1"/>
          </p:cNvSpPr>
          <p:nvPr/>
        </p:nvSpPr>
        <p:spPr bwMode="auto">
          <a:xfrm>
            <a:off x="5253038" y="1400175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4cm</a:t>
            </a:r>
          </a:p>
        </p:txBody>
      </p:sp>
      <p:sp>
        <p:nvSpPr>
          <p:cNvPr id="17129" name="Text Box 745"/>
          <p:cNvSpPr txBox="1">
            <a:spLocks noChangeArrowheads="1"/>
          </p:cNvSpPr>
          <p:nvPr/>
        </p:nvSpPr>
        <p:spPr bwMode="auto">
          <a:xfrm>
            <a:off x="5405438" y="2771775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4cm</a:t>
            </a:r>
          </a:p>
        </p:txBody>
      </p:sp>
      <p:sp>
        <p:nvSpPr>
          <p:cNvPr id="17130" name="Text Box 746"/>
          <p:cNvSpPr txBox="1">
            <a:spLocks noChangeArrowheads="1"/>
          </p:cNvSpPr>
          <p:nvPr/>
        </p:nvSpPr>
        <p:spPr bwMode="auto">
          <a:xfrm>
            <a:off x="2814638" y="2847975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</a:rPr>
              <a:t>4cm</a:t>
            </a:r>
          </a:p>
        </p:txBody>
      </p:sp>
      <p:sp>
        <p:nvSpPr>
          <p:cNvPr id="17133" name="Text Box 749"/>
          <p:cNvSpPr txBox="1">
            <a:spLocks noChangeArrowheads="1"/>
          </p:cNvSpPr>
          <p:nvPr/>
        </p:nvSpPr>
        <p:spPr bwMode="auto">
          <a:xfrm>
            <a:off x="2192338" y="5564188"/>
            <a:ext cx="335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panose="020B0604020202020204" pitchFamily="34" charset="0"/>
              </a:rPr>
              <a:t>- AB = BC = CD = DA.</a:t>
            </a:r>
          </a:p>
        </p:txBody>
      </p:sp>
      <p:sp>
        <p:nvSpPr>
          <p:cNvPr id="10257" name="Text Box 751"/>
          <p:cNvSpPr txBox="1">
            <a:spLocks noChangeArrowheads="1"/>
          </p:cNvSpPr>
          <p:nvPr/>
        </p:nvSpPr>
        <p:spPr bwMode="auto">
          <a:xfrm>
            <a:off x="323850" y="738188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i="1" u="sng">
                <a:solidFill>
                  <a:srgbClr val="EC4806"/>
                </a:solidFill>
                <a:latin typeface="Arial" panose="020B0604020202020204" pitchFamily="34" charset="0"/>
              </a:rPr>
              <a:t>Toán </a:t>
            </a:r>
            <a:r>
              <a:rPr lang="en-US" b="1">
                <a:solidFill>
                  <a:srgbClr val="EC4806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0258" name="Text Box 752"/>
          <p:cNvSpPr txBox="1">
            <a:spLocks noChangeArrowheads="1"/>
          </p:cNvSpPr>
          <p:nvPr/>
        </p:nvSpPr>
        <p:spPr bwMode="auto">
          <a:xfrm>
            <a:off x="1735138" y="61595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EC4806"/>
                </a:solidFill>
                <a:latin typeface="Arial" panose="020B0604020202020204" pitchFamily="34" charset="0"/>
              </a:rPr>
              <a:t>Hình thoi</a:t>
            </a:r>
          </a:p>
        </p:txBody>
      </p:sp>
      <p:sp>
        <p:nvSpPr>
          <p:cNvPr id="17138" name="Text Box 754"/>
          <p:cNvSpPr txBox="1">
            <a:spLocks noChangeArrowheads="1"/>
          </p:cNvSpPr>
          <p:nvPr/>
        </p:nvSpPr>
        <p:spPr bwMode="auto">
          <a:xfrm>
            <a:off x="795338" y="5991225"/>
            <a:ext cx="7635875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DC2215"/>
                </a:solidFill>
                <a:latin typeface="Arial" panose="020B0604020202020204" pitchFamily="34" charset="0"/>
              </a:rPr>
              <a:t>Hình thoi có hai cặp cạnh đối diện </a:t>
            </a:r>
            <a:r>
              <a:rPr lang="vi-VN" sz="2000" b="1">
                <a:solidFill>
                  <a:srgbClr val="DC2215"/>
                </a:solidFill>
                <a:latin typeface="Arial" panose="020B0604020202020204" pitchFamily="34" charset="0"/>
              </a:rPr>
              <a:t>song song</a:t>
            </a:r>
            <a:r>
              <a:rPr lang="en-US" sz="2000" b="1">
                <a:solidFill>
                  <a:srgbClr val="DC2215"/>
                </a:solidFill>
                <a:latin typeface="Arial" panose="020B0604020202020204" pitchFamily="34" charset="0"/>
              </a:rPr>
              <a:t> và b</a:t>
            </a:r>
            <a:r>
              <a:rPr lang="en-US" b="1">
                <a:solidFill>
                  <a:srgbClr val="DC2215"/>
                </a:solidFill>
                <a:latin typeface="Arial" panose="020B0604020202020204" pitchFamily="34" charset="0"/>
              </a:rPr>
              <a:t>ốn cạnh</a:t>
            </a:r>
            <a:r>
              <a:rPr lang="vi-VN" b="1">
                <a:solidFill>
                  <a:srgbClr val="DC2215"/>
                </a:solidFill>
                <a:latin typeface="Arial" panose="020B0604020202020204" pitchFamily="34" charset="0"/>
              </a:rPr>
              <a:t> bằng nhau</a:t>
            </a:r>
            <a:endParaRPr lang="en-US" b="1">
              <a:solidFill>
                <a:srgbClr val="DC2215"/>
              </a:solidFill>
              <a:latin typeface="Arial" panose="020B0604020202020204" pitchFamily="34" charset="0"/>
            </a:endParaRPr>
          </a:p>
        </p:txBody>
      </p:sp>
      <p:sp>
        <p:nvSpPr>
          <p:cNvPr id="10260" name="Rectangle 766"/>
          <p:cNvSpPr>
            <a:spLocks noChangeArrowheads="1"/>
          </p:cNvSpPr>
          <p:nvPr/>
        </p:nvSpPr>
        <p:spPr bwMode="auto">
          <a:xfrm>
            <a:off x="2894013" y="0"/>
            <a:ext cx="45386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2800" b="1" i="1">
                <a:solidFill>
                  <a:srgbClr val="0033CC"/>
                </a:solidFill>
              </a:rPr>
              <a:t>Thứ…ngày…tháng…năm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7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" dur="500"/>
                                        <p:tgtEl>
                                          <p:spTgt spid="17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7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17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8" dur="500"/>
                                        <p:tgtEl>
                                          <p:spTgt spid="17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0"/>
                                        <p:tgtEl>
                                          <p:spTgt spid="17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24" grpId="0"/>
      <p:bldP spid="17124" grpId="1"/>
      <p:bldP spid="17128" grpId="0"/>
      <p:bldP spid="17128" grpId="1"/>
      <p:bldP spid="17129" grpId="0"/>
      <p:bldP spid="17129" grpId="1"/>
      <p:bldP spid="17130" grpId="0"/>
      <p:bldP spid="17130" grpId="1"/>
      <p:bldP spid="17133" grpId="0"/>
      <p:bldP spid="1713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2712</TotalTime>
  <Words>1114</Words>
  <Application>Microsoft Office PowerPoint</Application>
  <PresentationFormat>On-screen Show (4:3)</PresentationFormat>
  <Paragraphs>191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Times New Roman</vt:lpstr>
      <vt:lpstr>Arial</vt:lpstr>
      <vt:lpstr>Calibri</vt:lpstr>
      <vt:lpstr>.VnArial</vt:lpstr>
      <vt:lpstr>.VnTime</vt:lpstr>
      <vt:lpstr>.VnTimeH</vt:lpstr>
      <vt:lpstr>Garamond</vt:lpstr>
      <vt:lpstr>Default Design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AQ</dc:creator>
  <cp:lastModifiedBy>All users - Windows 8</cp:lastModifiedBy>
  <cp:revision>291</cp:revision>
  <dcterms:created xsi:type="dcterms:W3CDTF">2006-03-20T14:50:02Z</dcterms:created>
  <dcterms:modified xsi:type="dcterms:W3CDTF">2018-01-21T11:24:32Z</dcterms:modified>
</cp:coreProperties>
</file>