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85" r:id="rId3"/>
    <p:sldId id="281" r:id="rId4"/>
    <p:sldId id="282" r:id="rId5"/>
    <p:sldId id="283" r:id="rId6"/>
    <p:sldId id="257" r:id="rId7"/>
    <p:sldId id="286" r:id="rId8"/>
    <p:sldId id="287" r:id="rId9"/>
    <p:sldId id="258" r:id="rId10"/>
    <p:sldId id="273" r:id="rId11"/>
    <p:sldId id="260" r:id="rId12"/>
    <p:sldId id="259" r:id="rId13"/>
    <p:sldId id="261" r:id="rId14"/>
    <p:sldId id="262" r:id="rId15"/>
    <p:sldId id="263" r:id="rId16"/>
    <p:sldId id="280" r:id="rId17"/>
    <p:sldId id="274" r:id="rId18"/>
    <p:sldId id="288" r:id="rId19"/>
    <p:sldId id="276" r:id="rId20"/>
    <p:sldId id="266" r:id="rId21"/>
    <p:sldId id="267" r:id="rId22"/>
    <p:sldId id="268" r:id="rId23"/>
    <p:sldId id="270" r:id="rId24"/>
    <p:sldId id="278" r:id="rId25"/>
    <p:sldId id="272" r:id="rId26"/>
    <p:sldId id="28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202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D6934-D30C-4708-B0C8-27D94B33AB13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0AD2F-2681-4083-9D0F-B2E62258C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0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43F912D4-22D3-44F5-B66A-A8EBCF0D2DCF}" type="slidenum">
              <a:rPr lang="en-US" altLang="en-US">
                <a:solidFill>
                  <a:srgbClr val="000000"/>
                </a:solidFill>
                <a:ea typeface="Microsoft YaHei" panose="020B0503020204020204" pitchFamily="34" charset="-122"/>
              </a:rPr>
              <a:pPr eaLnBrk="0" hangingPunct="0"/>
              <a:t>7</a:t>
            </a:fld>
            <a:endParaRPr lang="en-US" altLang="en-US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934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7B939-BFC5-4679-87D4-1F8220944E61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22.xml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24.xml"/><Relationship Id="rId5" Type="http://schemas.openxmlformats.org/officeDocument/2006/relationships/slide" Target="slide21.xml"/><Relationship Id="rId10" Type="http://schemas.openxmlformats.org/officeDocument/2006/relationships/slide" Target="slide25.xml"/><Relationship Id="rId4" Type="http://schemas.openxmlformats.org/officeDocument/2006/relationships/image" Target="../media/image12.jpe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slide" Target="slide20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9.png"/><Relationship Id="rId7" Type="http://schemas.microsoft.com/office/2007/relationships/hdphoto" Target="../media/hdphoto4.wdp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bin"/><Relationship Id="rId7" Type="http://schemas.openxmlformats.org/officeDocument/2006/relationships/slide" Target="slide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429000" y="1044576"/>
            <a:ext cx="5715000" cy="46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3" tIns="40057" rIns="80113" bIns="40057">
            <a:spAutoFit/>
          </a:bodyPr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67" b="1">
              <a:latin typeface=".VnAvantH"/>
              <a:cs typeface="Times New Roman" panose="02020603050405020304" pitchFamily="18" charset="0"/>
            </a:endParaRPr>
          </a:p>
        </p:txBody>
      </p:sp>
      <p:sp>
        <p:nvSpPr>
          <p:cNvPr id="2052" name="WordArt 26"/>
          <p:cNvSpPr>
            <a:spLocks noChangeArrowheads="1" noChangeShapeType="1" noTextEdit="1"/>
          </p:cNvSpPr>
          <p:nvPr/>
        </p:nvSpPr>
        <p:spPr bwMode="auto">
          <a:xfrm>
            <a:off x="2438400" y="2002368"/>
            <a:ext cx="7391400" cy="343111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3850"/>
              </a:avLst>
            </a:prstTxWarp>
          </a:bodyPr>
          <a:lstStyle/>
          <a:p>
            <a:pPr algn="ctr"/>
            <a:endParaRPr lang="en-US" sz="5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9750" y="5018617"/>
            <a:ext cx="8648700" cy="563016"/>
          </a:xfrm>
          <a:prstGeom prst="rect">
            <a:avLst/>
          </a:prstGeom>
          <a:noFill/>
        </p:spPr>
        <p:txBody>
          <a:bodyPr lIns="80113" tIns="40057" rIns="80113" bIns="40057">
            <a:spAutoFit/>
          </a:bodyPr>
          <a:lstStyle/>
          <a:p>
            <a:pPr algn="ctr">
              <a:defRPr/>
            </a:pPr>
            <a:endParaRPr lang="en-US" sz="3133" b="1" dirty="0">
              <a:latin typeface="+mj-lt"/>
              <a:ea typeface="HP001 5Ha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500" y="1329022"/>
            <a:ext cx="9144000" cy="1050393"/>
          </a:xfrm>
          <a:prstGeom prst="rect">
            <a:avLst/>
          </a:prstGeom>
          <a:noFill/>
        </p:spPr>
        <p:txBody>
          <a:bodyPr lIns="80113" tIns="40057" rIns="80113" bIns="40057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200" b="1" dirty="0">
                <a:ln>
                  <a:solidFill>
                    <a:sysClr val="windowText" lastClr="000000"/>
                  </a:solidFill>
                </a:ln>
                <a:solidFill>
                  <a:srgbClr val="8C2FBF"/>
                </a:solidFill>
              </a:rPr>
              <a:t>KHOA HỌC LỚP 4</a:t>
            </a:r>
          </a:p>
        </p:txBody>
      </p:sp>
    </p:spTree>
    <p:extLst>
      <p:ext uri="{BB962C8B-B14F-4D97-AF65-F5344CB8AC3E}">
        <p14:creationId xmlns:p14="http://schemas.microsoft.com/office/powerpoint/2010/main" val="262163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31504" y="1556792"/>
            <a:ext cx="8928992" cy="5112568"/>
            <a:chOff x="323528" y="548680"/>
            <a:chExt cx="8424936" cy="64807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23528" y="548680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23528" y="7029400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23528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48464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35996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32240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528" y="1735291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279576" y="1772816"/>
            <a:ext cx="3204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7030A0"/>
                </a:solidFill>
                <a:latin typeface="+mj-lt"/>
              </a:rPr>
              <a:t>THÍ NGHIỆM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1556793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7030A0"/>
                </a:solidFill>
                <a:latin typeface="+mj-lt"/>
              </a:rPr>
              <a:t>DỰ ĐOÁN 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2264" y="1700808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7030A0"/>
                </a:solidFill>
                <a:latin typeface="+mj-lt"/>
              </a:rPr>
              <a:t>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1504" y="5589241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256240" y="2564904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altLang="en-US" sz="3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 kim loại nóng hơn thìa nhựa</a:t>
            </a:r>
          </a:p>
        </p:txBody>
      </p:sp>
      <p:sp>
        <p:nvSpPr>
          <p:cNvPr id="57" name="Flowchart: Terminator 56"/>
          <p:cNvSpPr/>
          <p:nvPr/>
        </p:nvSpPr>
        <p:spPr>
          <a:xfrm>
            <a:off x="1631504" y="98629"/>
            <a:ext cx="2808312" cy="1242139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+mj-lt"/>
              </a:rPr>
              <a:t>Thí nghiệm 1</a:t>
            </a:r>
            <a:endParaRPr lang="en-US" sz="3000" b="1" dirty="0"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07207" y="2564905"/>
            <a:ext cx="43887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Chuẩn bị: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ly nước nóng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thìa kim loại và 1 thìa nhựa.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Tiến hành: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Bỏ</a:t>
            </a:r>
            <a:r>
              <a:rPr lang="en-US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cái </a:t>
            </a:r>
            <a:r>
              <a:rPr lang="en-US" altLang="en-US" sz="28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vào </a:t>
            </a:r>
            <a:r>
              <a:rPr lang="en-US" altLang="en-US" sz="28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ly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nước nóng cùng lúc</a:t>
            </a:r>
            <a:r>
              <a:rPr lang="en-US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6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0" grpId="1"/>
      <p:bldP spid="56" grpId="0"/>
      <p:bldP spid="56" grpId="1"/>
      <p:bldP spid="58" grpId="1"/>
      <p:bldP spid="58" grpId="2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030762"/>
            <a:ext cx="4032448" cy="48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831905" y="1434717"/>
            <a:ext cx="4716016" cy="2221278"/>
          </a:xfrm>
          <a:prstGeom prst="cloudCallout">
            <a:avLst>
              <a:gd name="adj1" fmla="val -62468"/>
              <a:gd name="adj2" fmla="val 694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Xoong và quai xoong được làm bằng chất liệu gì?</a:t>
            </a:r>
            <a:endParaRPr lang="en-US" sz="3200" dirty="0"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760776" y="1578731"/>
            <a:ext cx="4878288" cy="2664296"/>
          </a:xfrm>
          <a:prstGeom prst="cloudCallout">
            <a:avLst>
              <a:gd name="adj1" fmla="val -72683"/>
              <a:gd name="adj2" fmla="val 423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Xoong được làm bằng nhôm, gang, inox, đây là những chất dẫn nhiệt tốt để nấu nhanh. 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023992" y="1340768"/>
            <a:ext cx="4680520" cy="2830532"/>
          </a:xfrm>
          <a:prstGeom prst="cloudCallout">
            <a:avLst>
              <a:gd name="adj1" fmla="val -65969"/>
              <a:gd name="adj2" fmla="val 32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Quai xoong được làm bằng nhựa, đây là chất dẫn nhiệt kém để khi ta cầm không bị nóng.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05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600" y="2492897"/>
            <a:ext cx="6984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LUẬN</a:t>
            </a:r>
          </a:p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>
                <a:latin typeface="+mj-lt"/>
              </a:rPr>
              <a:t> Các kim loại: đồng, nhôm, sắt, dẫn nhiệt tốt còn gọi là vật dẫn nhiệt; </a:t>
            </a:r>
          </a:p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>
                <a:latin typeface="+mj-lt"/>
              </a:rPr>
              <a:t> Gỗ, nhựa, len, bông,…dẫn nhiệt kém còn gọi là vật cách nhiệt.</a:t>
            </a:r>
          </a:p>
        </p:txBody>
      </p:sp>
    </p:spTree>
    <p:extLst>
      <p:ext uri="{BB962C8B-B14F-4D97-AF65-F5344CB8AC3E}">
        <p14:creationId xmlns:p14="http://schemas.microsoft.com/office/powerpoint/2010/main" val="29079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560" y="1916832"/>
            <a:ext cx="8136904" cy="1988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Hoạt động 2: Tính cách nhiệt của không khí</a:t>
            </a:r>
            <a:endParaRPr lang="en-US" sz="3200" b="1" dirty="0">
              <a:latin typeface="+mj-lt"/>
            </a:endParaRPr>
          </a:p>
        </p:txBody>
      </p:sp>
      <p:pic>
        <p:nvPicPr>
          <p:cNvPr id="3074" name="Picture 2" descr="Káº¿t quáº£ hÃ¬nh áº£nh cho hÃ¬nh áº£nh Äá»ng dá» thÆ°Æ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50" y="4149081"/>
            <a:ext cx="36790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hÃ¬nh áº£nh giá» Äá»±ng áº¥m tÃ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2" y="0"/>
            <a:ext cx="40592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2092325"/>
            <a:ext cx="510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657600" y="116632"/>
            <a:ext cx="6858000" cy="1600200"/>
          </a:xfrm>
          <a:prstGeom prst="wedgeRoundRectCallout">
            <a:avLst>
              <a:gd name="adj1" fmla="val -56117"/>
              <a:gd name="adj2" fmla="val 9011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những giỏ đựng ấm thường được làm bằng chất liệu 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chất liệu đó có lợi ích như thế nào?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654005" y="188640"/>
            <a:ext cx="6858000" cy="1373188"/>
          </a:xfrm>
          <a:prstGeom prst="wedgeRoundRectCallout">
            <a:avLst>
              <a:gd name="adj1" fmla="val -54299"/>
              <a:gd name="adj2" fmla="val 987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giỏ ấm thường được làm bằng xốp bông, len, dạ, ...là những chất dẫn nhiệt kém.</a:t>
            </a:r>
          </a:p>
          <a:p>
            <a:pPr algn="ctr">
              <a:defRPr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giữ nước trong ấm nóng lâu hơn.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80667" y="3717032"/>
            <a:ext cx="8655056" cy="29523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>
                <a:latin typeface="+mj-lt"/>
              </a:rPr>
              <a:t>Cách tiến hành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1: Lấy một tờ báo quấn chặt vào cốc thứ nhất. Lấy tờ báo nhăn quấn lỏng vào cốc thứ 2.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2: Đổ vào 2 cốc một lượng nước nóng như nhau.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3: Dùng nhiệt kế kiểm tra nhiệt độ của 2 cốc nước khi đổ nước nóng vào sau 3 phút.</a:t>
            </a:r>
            <a:endParaRPr lang="en-US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47528" y="1340768"/>
            <a:ext cx="597666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>
                <a:latin typeface="+mj-lt"/>
              </a:rPr>
              <a:t>Chuẩn bị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2 chiếc cốc như nhau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2 tờ giấy báo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Nước nóng và nhiệt kế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23592" y="116632"/>
            <a:ext cx="2664296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Thí nghiệm 2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93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23592" y="2420888"/>
            <a:ext cx="7704856" cy="1800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Nước trong cốc có quấn giấy báo nhăn và lỏng nóng hơn. </a:t>
            </a:r>
            <a:endParaRPr lang="en-US" sz="3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87" y="2179370"/>
            <a:ext cx="2143125" cy="214312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580424" y="932282"/>
            <a:ext cx="4728516" cy="1872208"/>
          </a:xfrm>
          <a:prstGeom prst="cloudCallout">
            <a:avLst>
              <a:gd name="adj1" fmla="val -57824"/>
              <a:gd name="adj2" fmla="val 630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Nước trong cốc nào còn nóng hơn?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05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9736" y="3410998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LUẬN</a:t>
            </a:r>
          </a:p>
          <a:p>
            <a:pPr algn="ctr"/>
            <a:r>
              <a:rPr lang="vi-VN" sz="3200" dirty="0">
                <a:latin typeface="+mj-lt"/>
              </a:rPr>
              <a:t>Không khí là vật cách nhiệt.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4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9"/>
          <p:cNvSpPr txBox="1">
            <a:spLocks noChangeArrowheads="1"/>
          </p:cNvSpPr>
          <p:nvPr/>
        </p:nvSpPr>
        <p:spPr bwMode="auto">
          <a:xfrm>
            <a:off x="1977813" y="394548"/>
            <a:ext cx="8453120" cy="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76" b="1">
              <a:solidFill>
                <a:srgbClr val="CC0066"/>
              </a:solidFill>
              <a:latin typeface=".VnTim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752600"/>
            <a:ext cx="9758291" cy="21755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10113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VẬN DỤNG</a:t>
            </a:r>
            <a:endParaRPr lang="en-US" sz="5563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7435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904" y="2577678"/>
            <a:ext cx="774442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TRÒ CHƠI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HÁI HOA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8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6158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650442"/>
            <a:ext cx="304800" cy="21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914400"/>
            <a:ext cx="9758291" cy="21755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10113" b="1" dirty="0" smtClean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Khởi động</a:t>
            </a:r>
            <a:endParaRPr lang="en-US" sz="5563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30824"/>
      </p:ext>
    </p:extLst>
  </p:cSld>
  <p:clrMapOvr>
    <a:masterClrMapping/>
  </p:clrMapOvr>
  <p:transition spd="med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9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flower carto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4"/>
          <a:stretch>
            <a:fillRect/>
          </a:stretch>
        </p:blipFill>
        <p:spPr bwMode="auto">
          <a:xfrm>
            <a:off x="1703512" y="165238"/>
            <a:ext cx="8496944" cy="620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/>
        </p:blipFill>
        <p:spPr bwMode="auto">
          <a:xfrm>
            <a:off x="3901584" y="1052737"/>
            <a:ext cx="133032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7808" y="980728"/>
            <a:ext cx="233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</a:rPr>
              <a:t>1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/>
        </p:blipFill>
        <p:spPr bwMode="auto">
          <a:xfrm>
            <a:off x="6493872" y="908721"/>
            <a:ext cx="133032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3" y="2853016"/>
            <a:ext cx="1411875" cy="1224057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96" y="2853016"/>
            <a:ext cx="1512168" cy="1152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7928" y="836712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2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9976" y="2853015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4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2265" y="2802994"/>
            <a:ext cx="22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5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8" name="Picture 2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42" y="2830989"/>
            <a:ext cx="1472834" cy="11520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15680" y="2758980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3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6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0174 0.8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40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00313 0.936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0608 0.913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4567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0087 0.946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00938 0.624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312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0296 0.694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382 0.619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3097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00347 0.67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0625 0.798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990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017 0.841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4" grpId="0"/>
      <p:bldP spid="25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2639616" y="2924945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564409" y="-27384"/>
            <a:ext cx="5301841" cy="2808312"/>
          </a:xfrm>
          <a:prstGeom prst="cloudCallout">
            <a:avLst>
              <a:gd name="adj1" fmla="val -65556"/>
              <a:gd name="adj2" fmla="val 6815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+mj-lt"/>
              </a:rPr>
              <a:t>1. </a:t>
            </a:r>
            <a:r>
              <a:rPr lang="vi-VN" sz="2800" dirty="0">
                <a:latin typeface="+mj-lt"/>
              </a:rPr>
              <a:t>Tôi giúp mẹ không bị bỏng khi bê xoong từ bếp xuống.</a:t>
            </a:r>
          </a:p>
          <a:p>
            <a:pPr algn="ctr"/>
            <a:r>
              <a:rPr lang="vi-VN" sz="2800" dirty="0">
                <a:latin typeface="+mj-lt"/>
              </a:rPr>
              <a:t> Đố bạn tôi là gì?</a:t>
            </a:r>
            <a:endParaRPr lang="en-US" sz="2800" dirty="0">
              <a:latin typeface="+mj-lt"/>
            </a:endParaRPr>
          </a:p>
        </p:txBody>
      </p:sp>
      <p:sp>
        <p:nvSpPr>
          <p:cNvPr id="6" name="AutoShape 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898775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3051175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3203575" y="1379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8803"/>
            <a:ext cx="4932040" cy="493204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6130785" y="116632"/>
            <a:ext cx="4554225" cy="2232248"/>
          </a:xfrm>
          <a:prstGeom prst="cloudCallout">
            <a:avLst>
              <a:gd name="adj1" fmla="val -63435"/>
              <a:gd name="adj2" fmla="val 1145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là cái lót tay</a:t>
            </a:r>
            <a:endParaRPr lang="en-US" sz="2800" dirty="0">
              <a:latin typeface="+mj-lt"/>
            </a:endParaRPr>
          </a:p>
        </p:txBody>
      </p:sp>
      <p:sp>
        <p:nvSpPr>
          <p:cNvPr id="20" name="Left Arrow 19">
            <a:hlinkClick r:id="rId6" action="ppaction://hlinksldjump"/>
          </p:cNvPr>
          <p:cNvSpPr/>
          <p:nvPr/>
        </p:nvSpPr>
        <p:spPr>
          <a:xfrm>
            <a:off x="8976320" y="58582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5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32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1919536" y="2924945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600328" y="476672"/>
            <a:ext cx="5400600" cy="2808312"/>
          </a:xfrm>
          <a:prstGeom prst="cloudCallout">
            <a:avLst>
              <a:gd name="adj1" fmla="val -70240"/>
              <a:gd name="adj2" fmla="val 553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800" dirty="0">
              <a:latin typeface="+mj-lt"/>
            </a:endParaRPr>
          </a:p>
          <a:p>
            <a:pPr algn="ctr"/>
            <a:r>
              <a:rPr lang="vi-VN" sz="3000" b="1" dirty="0">
                <a:solidFill>
                  <a:srgbClr val="002060"/>
                </a:solidFill>
                <a:latin typeface="+mj-lt"/>
              </a:rPr>
              <a:t>2.</a:t>
            </a:r>
            <a:r>
              <a:rPr lang="vi-VN" sz="3000" b="1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Tôi giúp mọi người được ấm trong khi ngủ. </a:t>
            </a:r>
          </a:p>
          <a:p>
            <a:pPr algn="ctr"/>
            <a:r>
              <a:rPr lang="vi-VN" sz="2800" dirty="0">
                <a:latin typeface="+mj-lt"/>
              </a:rPr>
              <a:t>Đố bạn tôi là gì và được làm bằng gì?</a:t>
            </a:r>
            <a:endParaRPr lang="en-US" sz="2800" dirty="0">
              <a:latin typeface="+mj-lt"/>
            </a:endParaRPr>
          </a:p>
          <a:p>
            <a:pPr algn="ctr"/>
            <a:endParaRPr lang="en-US" sz="2800" dirty="0">
              <a:latin typeface="+mj-lt"/>
            </a:endParaRP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9120336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48" y="1700808"/>
            <a:ext cx="485054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293738" y="476672"/>
            <a:ext cx="4284476" cy="2808312"/>
          </a:xfrm>
          <a:prstGeom prst="cloudCallout">
            <a:avLst>
              <a:gd name="adj1" fmla="val -54395"/>
              <a:gd name="adj2" fmla="val 666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là cái chăn.</a:t>
            </a:r>
          </a:p>
          <a:p>
            <a:pPr algn="ctr"/>
            <a:r>
              <a:rPr lang="vi-VN" sz="2800" dirty="0">
                <a:latin typeface="+mj-lt"/>
              </a:rPr>
              <a:t>Tôi thường được làm bằng bông, len,... </a:t>
            </a:r>
            <a:endParaRPr lang="en-US" sz="2800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7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9073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HÃ¬nh áº£nh cÃ³ liÃ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Ã¬nh áº£nh cÃ³ liÃ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Ã¬nh áº£nh cÃ³ liÃªn quan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Ã¬nh áº£nh cÃ³ liÃªn quan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Ã¬nh áº£nh cÃ³ liÃªn quan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HÃ¬nh áº£nh cÃ³ liÃªn quan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HÃ¬nh áº£nh cÃ³ liÃªn quan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pic>
        <p:nvPicPr>
          <p:cNvPr id="20" name="Picture 18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58" y="3170455"/>
            <a:ext cx="5851467" cy="37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6048460" y="7937"/>
            <a:ext cx="4848591" cy="2979712"/>
          </a:xfrm>
          <a:prstGeom prst="cloudCallout">
            <a:avLst>
              <a:gd name="adj1" fmla="val -61820"/>
              <a:gd name="adj2" fmla="val 78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+mj-lt"/>
              </a:rPr>
              <a:t>4. </a:t>
            </a:r>
            <a:r>
              <a:rPr lang="vi-VN" sz="2800" dirty="0">
                <a:latin typeface="+mj-lt"/>
              </a:rPr>
              <a:t>Tôi là cái giỏ ấm. </a:t>
            </a:r>
          </a:p>
          <a:p>
            <a:pPr algn="ctr"/>
            <a:r>
              <a:rPr lang="vi-VN" sz="2800" dirty="0">
                <a:latin typeface="+mj-lt"/>
              </a:rPr>
              <a:t>Đố bạn biết công dụng của tôi?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5955440" y="698895"/>
            <a:ext cx="4519776" cy="2471561"/>
          </a:xfrm>
          <a:prstGeom prst="cloudCallout">
            <a:avLst>
              <a:gd name="adj1" fmla="val -60106"/>
              <a:gd name="adj2" fmla="val 744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giúp cho nước trong bình trà nóng lâu hơn.</a:t>
            </a:r>
          </a:p>
        </p:txBody>
      </p:sp>
    </p:spTree>
    <p:extLst>
      <p:ext uri="{BB962C8B-B14F-4D97-AF65-F5344CB8AC3E}">
        <p14:creationId xmlns:p14="http://schemas.microsoft.com/office/powerpoint/2010/main" val="38491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52" y="2996954"/>
            <a:ext cx="2614968" cy="28161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375920" y="404664"/>
            <a:ext cx="4896544" cy="2851154"/>
          </a:xfrm>
          <a:prstGeom prst="wedgeEllipseCallout">
            <a:avLst>
              <a:gd name="adj1" fmla="val -60398"/>
              <a:gd name="adj2" fmla="val 6949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Mẹ thường hay đội Đi nắng đi mưa 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Ngự trên đầu đó Người người vẫn ưa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”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Đố bạn tôi là cái gì?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0" y="3468642"/>
            <a:ext cx="4762500" cy="3389359"/>
            <a:chOff x="0" y="3468641"/>
            <a:chExt cx="4762500" cy="3389359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715" b="100000" l="0" r="80800">
                          <a14:foregroundMark x1="30200" y1="34835" x2="30200" y2="34835"/>
                          <a14:foregroundMark x1="18000" y1="37838" x2="18000" y2="37838"/>
                          <a14:foregroundMark x1="11600" y1="27928" x2="11600" y2="27928"/>
                          <a14:foregroundMark x1="30800" y1="14715" x2="30800" y2="14715"/>
                          <a14:foregroundMark x1="30800" y1="14715" x2="30800" y2="14715"/>
                          <a14:foregroundMark x1="32200" y1="19219" x2="32200" y2="19219"/>
                          <a14:foregroundMark x1="32800" y1="16517" x2="32800" y2="16517"/>
                          <a14:foregroundMark x1="20600" y1="96396" x2="20600" y2="96396"/>
                          <a14:foregroundMark x1="35200" y1="96096" x2="35200" y2="96096"/>
                          <a14:foregroundMark x1="23200" y1="96997" x2="23200" y2="96997"/>
                          <a14:foregroundMark x1="20600" y1="98198" x2="20600" y2="98198"/>
                          <a14:foregroundMark x1="6600" y1="93393" x2="6600" y2="93393"/>
                          <a14:foregroundMark x1="12600" y1="97898" x2="12600" y2="97898"/>
                          <a14:foregroundMark x1="10200" y1="97297" x2="10200" y2="97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6174"/>
              <a:ext cx="4762500" cy="317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35231" y1="28802" x2="35231" y2="28802"/>
                          <a14:backgroundMark x1="75538" y1="14055" x2="75538" y2="14055"/>
                          <a14:backgroundMark x1="79231" y1="44931" x2="79231" y2="44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8340" r="10127" b="9093"/>
            <a:stretch/>
          </p:blipFill>
          <p:spPr bwMode="auto">
            <a:xfrm rot="835881">
              <a:off x="1725944" y="3468641"/>
              <a:ext cx="3021119" cy="244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Callout 9"/>
          <p:cNvSpPr/>
          <p:nvPr/>
        </p:nvSpPr>
        <p:spPr>
          <a:xfrm>
            <a:off x="5735960" y="405530"/>
            <a:ext cx="3375992" cy="2439889"/>
          </a:xfrm>
          <a:prstGeom prst="wedgeEllipseCallout">
            <a:avLst>
              <a:gd name="adj1" fmla="val -58757"/>
              <a:gd name="adj2" fmla="val 870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 là cái nón, cái mũ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sp>
        <p:nvSpPr>
          <p:cNvPr id="15" name="Left Arrow 14">
            <a:hlinkClick r:id="rId8" action="ppaction://hlinksldjump"/>
          </p:cNvPr>
          <p:cNvSpPr/>
          <p:nvPr/>
        </p:nvSpPr>
        <p:spPr>
          <a:xfrm>
            <a:off x="9073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2279576" y="3037192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7" action="ppaction://hlinksldjump"/>
          </p:cNvPr>
          <p:cNvSpPr/>
          <p:nvPr/>
        </p:nvSpPr>
        <p:spPr>
          <a:xfrm>
            <a:off x="9073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Káº¿t quáº£ hÃ¬nh áº£nh cho ÄÃ´i dÃ©p xá»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Káº¿t quáº£ hÃ¬nh áº£nh cho ÄÃ´i dÃ©p xá»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12" y="2307938"/>
            <a:ext cx="4905728" cy="45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071664" y="-343718"/>
            <a:ext cx="8784976" cy="3772718"/>
          </a:xfrm>
          <a:prstGeom prst="wedgeEllipseCallout">
            <a:avLst>
              <a:gd name="adj1" fmla="val -46285"/>
              <a:gd name="adj2" fmla="val 526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700" b="1" dirty="0">
                <a:solidFill>
                  <a:srgbClr val="002060"/>
                </a:solidFill>
                <a:latin typeface="+mj-lt"/>
              </a:rPr>
              <a:t>5.</a:t>
            </a:r>
            <a:r>
              <a:rPr lang="en-US" sz="27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700" dirty="0">
                <a:latin typeface="+mj-lt"/>
              </a:rPr>
              <a:t>Đi đâu cũng phải có nhau,</a:t>
            </a:r>
          </a:p>
          <a:p>
            <a:r>
              <a:rPr lang="vi-VN" sz="2700" dirty="0">
                <a:latin typeface="+mj-lt"/>
              </a:rPr>
              <a:t> Một phải một trái không bao giờ rời. </a:t>
            </a:r>
          </a:p>
          <a:p>
            <a:r>
              <a:rPr lang="en-US" sz="2700" dirty="0">
                <a:latin typeface="+mj-lt"/>
              </a:rPr>
              <a:t>	</a:t>
            </a:r>
            <a:r>
              <a:rPr lang="vi-VN" sz="2700" dirty="0">
                <a:latin typeface="+mj-lt"/>
              </a:rPr>
              <a:t>Cả hai cùng mến yêu người,</a:t>
            </a:r>
          </a:p>
          <a:p>
            <a:r>
              <a:rPr lang="vi-VN" sz="2700" dirty="0">
                <a:latin typeface="+mj-lt"/>
              </a:rPr>
              <a:t>Theo chân đi khắp những ngày nắng mưa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700" dirty="0">
                <a:latin typeface="+mj-lt"/>
              </a:rPr>
              <a:t>.</a:t>
            </a:r>
            <a:endParaRPr lang="vi-VN" sz="2700" dirty="0">
              <a:latin typeface="+mj-lt"/>
            </a:endParaRPr>
          </a:p>
          <a:p>
            <a:r>
              <a:rPr lang="en-US" sz="2700" dirty="0">
                <a:latin typeface="+mj-lt"/>
              </a:rPr>
              <a:t>			</a:t>
            </a:r>
            <a:r>
              <a:rPr lang="vi-VN" sz="2700" dirty="0">
                <a:latin typeface="+mj-lt"/>
              </a:rPr>
              <a:t>Đố bạn tôi là cái gì?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393138" y="-19000"/>
            <a:ext cx="4511174" cy="2007840"/>
          </a:xfrm>
          <a:prstGeom prst="cloudCallout">
            <a:avLst>
              <a:gd name="adj1" fmla="val -58449"/>
              <a:gd name="adj2" fmla="val 1195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là đôi dép.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16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2143199" y="1864360"/>
            <a:ext cx="7559040" cy="2682240"/>
          </a:xfrm>
          <a:prstGeom prst="rect">
            <a:avLst/>
          </a:prstGeom>
        </p:spPr>
        <p:txBody>
          <a:bodyPr wrap="none" lIns="91440" tIns="45720" rIns="91440" bIns="45720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451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6945" y="1116826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6163" y="2199384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0018" y="2785172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6161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431503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2590800" y="3364723"/>
            <a:ext cx="457200" cy="543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295401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2600506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6161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295401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6855" y="2162703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855" y="3183895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6161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491" y="4191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3183771"/>
            <a:ext cx="457200" cy="543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01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4572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err="1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spc="50" dirty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pc="50" dirty="0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sz="3600" b="1" spc="50" dirty="0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spc="50" dirty="0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pc="50" dirty="0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sz="3600" b="1" spc="50" dirty="0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spc="50" dirty="0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spc="50" dirty="0" err="1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spc="50" dirty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3600" b="1" spc="50" dirty="0" err="1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spc="50" dirty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spc="50" dirty="0">
              <a:ln w="1143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pc="50" dirty="0">
              <a:ln w="1143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828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(Tr. 104)</a:t>
            </a:r>
          </a:p>
        </p:txBody>
      </p:sp>
    </p:spTree>
    <p:extLst>
      <p:ext uri="{BB962C8B-B14F-4D97-AF65-F5344CB8AC3E}">
        <p14:creationId xmlns:p14="http://schemas.microsoft.com/office/powerpoint/2010/main" val="6364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5" y="179306"/>
            <a:ext cx="1155982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711787" y="427892"/>
            <a:ext cx="4876800" cy="710480"/>
          </a:xfrm>
          <a:prstGeom prst="rect">
            <a:avLst/>
          </a:prstGeom>
        </p:spPr>
        <p:txBody>
          <a:bodyPr lIns="80029" tIns="40015" rIns="80029" bIns="40015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852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YÊU CẦU CẦN ĐẠT</a:t>
            </a:r>
          </a:p>
        </p:txBody>
      </p:sp>
      <p:grpSp>
        <p:nvGrpSpPr>
          <p:cNvPr id="396292" name="Group 13"/>
          <p:cNvGrpSpPr>
            <a:grpSpLocks/>
          </p:cNvGrpSpPr>
          <p:nvPr/>
        </p:nvGrpSpPr>
        <p:grpSpPr bwMode="auto">
          <a:xfrm>
            <a:off x="2656652" y="1138108"/>
            <a:ext cx="6502400" cy="1202644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508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2225" y="1295400"/>
              <a:ext cx="2822575" cy="380746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51" b="1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92225" y="1739916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6293" name="Group 13"/>
          <p:cNvGrpSpPr>
            <a:grpSpLocks/>
          </p:cNvGrpSpPr>
          <p:nvPr/>
        </p:nvGrpSpPr>
        <p:grpSpPr bwMode="auto">
          <a:xfrm>
            <a:off x="2670200" y="4610571"/>
            <a:ext cx="6609268" cy="1246293"/>
            <a:chOff x="1292225" y="1295400"/>
            <a:chExt cx="2822575" cy="1498600"/>
          </a:xfrm>
        </p:grpSpPr>
        <p:sp>
          <p:nvSpPr>
            <p:cNvPr id="8" name="Rectangle 7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508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38451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51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2451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3508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2225" y="1740636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6294" name="Rectangle 13"/>
          <p:cNvSpPr>
            <a:spLocks noChangeArrowheads="1"/>
          </p:cNvSpPr>
          <p:nvPr/>
        </p:nvSpPr>
        <p:spPr bwMode="auto">
          <a:xfrm>
            <a:off x="2886945" y="4970311"/>
            <a:ext cx="6285653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76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khả năng tìm hiểu tự nhiên và xã hội, tìm tòi khám phá.</a:t>
            </a:r>
          </a:p>
        </p:txBody>
      </p:sp>
      <p:grpSp>
        <p:nvGrpSpPr>
          <p:cNvPr id="396295" name="Group 13"/>
          <p:cNvGrpSpPr>
            <a:grpSpLocks/>
          </p:cNvGrpSpPr>
          <p:nvPr/>
        </p:nvGrpSpPr>
        <p:grpSpPr bwMode="auto">
          <a:xfrm>
            <a:off x="2670198" y="2577066"/>
            <a:ext cx="6502400" cy="1712900"/>
            <a:chOff x="1292225" y="1295400"/>
            <a:chExt cx="2822575" cy="1498600"/>
          </a:xfrm>
        </p:grpSpPr>
        <p:sp>
          <p:nvSpPr>
            <p:cNvPr id="16" name="Rectangle 1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508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2225" y="1295400"/>
              <a:ext cx="2822575" cy="380576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51" b="1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92225" y="1740503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6296" name="Rectangle 2"/>
          <p:cNvSpPr>
            <a:spLocks noChangeArrowheads="1"/>
          </p:cNvSpPr>
          <p:nvPr/>
        </p:nvSpPr>
        <p:spPr bwMode="auto">
          <a:xfrm>
            <a:off x="2841791" y="1475271"/>
            <a:ext cx="6144166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276" b="1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được các vật dẫn nhiệt và vật  không dẫn nhiệt.</a:t>
            </a:r>
            <a:endParaRPr lang="en-US" altLang="en-US" sz="2276" b="1" dirty="0">
              <a:solidFill>
                <a:srgbClr val="4F6228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  <p:sp>
        <p:nvSpPr>
          <p:cNvPr id="396297" name="Rectangle 6"/>
          <p:cNvSpPr>
            <a:spLocks noChangeArrowheads="1"/>
          </p:cNvSpPr>
          <p:nvPr/>
        </p:nvSpPr>
        <p:spPr bwMode="auto">
          <a:xfrm>
            <a:off x="2874904" y="3042169"/>
            <a:ext cx="6111052" cy="79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227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các ứng dụng về tính dẫn nhiệt, tính cách nhiệt của các vật xung quanh ta. </a:t>
            </a:r>
            <a:endParaRPr lang="en-US" altLang="en-US" sz="2276" b="1" dirty="0">
              <a:solidFill>
                <a:srgbClr val="FF0000"/>
              </a:solidFill>
              <a:latin typeface=".VnTime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0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Text Box 9"/>
          <p:cNvSpPr txBox="1">
            <a:spLocks noChangeArrowheads="1"/>
          </p:cNvSpPr>
          <p:nvPr/>
        </p:nvSpPr>
        <p:spPr bwMode="auto">
          <a:xfrm>
            <a:off x="1977813" y="394548"/>
            <a:ext cx="8453120" cy="4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276" b="1">
              <a:solidFill>
                <a:srgbClr val="CC0066"/>
              </a:solidFill>
              <a:latin typeface=".VnTim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409" y="1887691"/>
            <a:ext cx="9758291" cy="242675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0113" b="1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KHÁM PHÁ</a:t>
            </a:r>
            <a:endParaRPr lang="en-US" sz="5563" b="1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321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07568" y="1772816"/>
            <a:ext cx="799288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Hoạt động 1: Vật dẫn nhiệt, vật cách nhiệt</a:t>
            </a:r>
            <a:endParaRPr lang="en-US" sz="3200" b="1" dirty="0">
              <a:latin typeface="+mj-lt"/>
            </a:endParaRPr>
          </a:p>
        </p:txBody>
      </p:sp>
      <p:sp>
        <p:nvSpPr>
          <p:cNvPr id="2" name="AutoShape 2" descr="Káº¿t quáº£ hÃ¬nh áº£nh cho hÃ¬nh áº£nh Äá»ng dá» thÆ°Æ¡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áº¿t quáº£ hÃ¬nh áº£nh cho hÃ¬nh áº£nh Äá»ng dá» thÆ°Æ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438061"/>
            <a:ext cx="3240360" cy="24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30519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738</Words>
  <Application>Microsoft Office PowerPoint</Application>
  <PresentationFormat>Widescreen</PresentationFormat>
  <Paragraphs>108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Microsoft YaHei</vt:lpstr>
      <vt:lpstr>.VnAvantH</vt:lpstr>
      <vt:lpstr>.VnTime</vt:lpstr>
      <vt:lpstr>Arial</vt:lpstr>
      <vt:lpstr>Calibri</vt:lpstr>
      <vt:lpstr>HP001 5Ha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226</cp:revision>
  <dcterms:created xsi:type="dcterms:W3CDTF">2019-04-22T00:58:13Z</dcterms:created>
  <dcterms:modified xsi:type="dcterms:W3CDTF">2022-03-15T09:23:37Z</dcterms:modified>
</cp:coreProperties>
</file>