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57" r:id="rId5"/>
    <p:sldId id="269" r:id="rId6"/>
    <p:sldId id="260" r:id="rId7"/>
    <p:sldId id="263" r:id="rId8"/>
    <p:sldId id="273" r:id="rId9"/>
    <p:sldId id="274" r:id="rId10"/>
    <p:sldId id="275" r:id="rId11"/>
    <p:sldId id="258" r:id="rId12"/>
    <p:sldId id="259" r:id="rId13"/>
    <p:sldId id="276" r:id="rId14"/>
    <p:sldId id="261" r:id="rId15"/>
    <p:sldId id="262" r:id="rId16"/>
    <p:sldId id="27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405104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04230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505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90102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BA0FA-8EE3-4AE0-89BA-5DFDC4C583D4}"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89770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0BA0FA-8EE3-4AE0-89BA-5DFDC4C583D4}"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10483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BA0FA-8EE3-4AE0-89BA-5DFDC4C583D4}" type="datetimeFigureOut">
              <a:rPr lang="en-US" smtClean="0"/>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1208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BA0FA-8EE3-4AE0-89BA-5DFDC4C583D4}" type="datetimeFigureOut">
              <a:rPr lang="en-US" smtClean="0"/>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3922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A0FA-8EE3-4AE0-89BA-5DFDC4C583D4}" type="datetimeFigureOut">
              <a:rPr lang="en-US" smtClean="0"/>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71432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40225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4097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A0FA-8EE3-4AE0-89BA-5DFDC4C583D4}" type="datetimeFigureOut">
              <a:rPr lang="en-US" smtClean="0"/>
              <a:t>8/29/2021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A987-1221-44A1-A07D-4F7FD8057D8E}" type="slidenum">
              <a:rPr lang="en-US" smtClean="0"/>
              <a:t>‹#›</a:t>
            </a:fld>
            <a:endParaRPr lang="en-US"/>
          </a:p>
        </p:txBody>
      </p:sp>
    </p:spTree>
    <p:extLst>
      <p:ext uri="{BB962C8B-B14F-4D97-AF65-F5344CB8AC3E}">
        <p14:creationId xmlns:p14="http://schemas.microsoft.com/office/powerpoint/2010/main" val="7123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9753601" y="2438401"/>
            <a:ext cx="2266951"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8" name="Freeform 4"/>
          <p:cNvSpPr>
            <a:spLocks/>
          </p:cNvSpPr>
          <p:nvPr/>
        </p:nvSpPr>
        <p:spPr bwMode="auto">
          <a:xfrm>
            <a:off x="3818467" y="1"/>
            <a:ext cx="8176684"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49" name="Freeform 5"/>
          <p:cNvSpPr>
            <a:spLocks/>
          </p:cNvSpPr>
          <p:nvPr/>
        </p:nvSpPr>
        <p:spPr bwMode="auto">
          <a:xfrm>
            <a:off x="52917" y="1"/>
            <a:ext cx="8176683" cy="1336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3" name="Freeform 9"/>
          <p:cNvSpPr>
            <a:spLocks/>
          </p:cNvSpPr>
          <p:nvPr/>
        </p:nvSpPr>
        <p:spPr bwMode="auto">
          <a:xfrm rot="10800000">
            <a:off x="4099985" y="0"/>
            <a:ext cx="3958167" cy="1417638"/>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4" name="Freeform 10"/>
          <p:cNvSpPr>
            <a:spLocks/>
          </p:cNvSpPr>
          <p:nvPr/>
        </p:nvSpPr>
        <p:spPr bwMode="auto">
          <a:xfrm rot="10406957">
            <a:off x="685801" y="0"/>
            <a:ext cx="1970617" cy="1219200"/>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5" name="Freeform 11"/>
          <p:cNvSpPr>
            <a:spLocks/>
          </p:cNvSpPr>
          <p:nvPr/>
        </p:nvSpPr>
        <p:spPr bwMode="auto">
          <a:xfrm>
            <a:off x="9728201" y="1008064"/>
            <a:ext cx="2266951" cy="955675"/>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6156" name="Freeform 12"/>
          <p:cNvSpPr>
            <a:spLocks/>
          </p:cNvSpPr>
          <p:nvPr/>
        </p:nvSpPr>
        <p:spPr bwMode="auto">
          <a:xfrm rot="21419157" flipH="1">
            <a:off x="203201" y="1600201"/>
            <a:ext cx="1352551" cy="2036763"/>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a:p>
        </p:txBody>
      </p:sp>
      <p:sp>
        <p:nvSpPr>
          <p:cNvPr id="14" name="WordArt 22"/>
          <p:cNvSpPr>
            <a:spLocks noChangeArrowheads="1" noChangeShapeType="1" noTextEdit="1"/>
          </p:cNvSpPr>
          <p:nvPr/>
        </p:nvSpPr>
        <p:spPr bwMode="auto">
          <a:xfrm>
            <a:off x="1331385" y="401638"/>
            <a:ext cx="9493249" cy="9906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a:cs typeface="Times New Roman"/>
              </a:rPr>
              <a:t>QUY ƯỚC LỚP MÌNH</a:t>
            </a:r>
          </a:p>
        </p:txBody>
      </p:sp>
      <p:sp>
        <p:nvSpPr>
          <p:cNvPr id="16" name="TextBox 15"/>
          <p:cNvSpPr txBox="1"/>
          <p:nvPr/>
        </p:nvSpPr>
        <p:spPr>
          <a:xfrm>
            <a:off x="609600" y="1447800"/>
            <a:ext cx="11186584" cy="6002338"/>
          </a:xfrm>
          <a:prstGeom prst="rect">
            <a:avLst/>
          </a:prstGeom>
          <a:noFill/>
        </p:spPr>
        <p:txBody>
          <a:bodyPr>
            <a:spAutoFit/>
          </a:bodyPr>
          <a:lstStyle/>
          <a:p>
            <a:pPr algn="just">
              <a:lnSpc>
                <a:spcPct val="150000"/>
              </a:lnSpc>
              <a:defRPr/>
            </a:pPr>
            <a:r>
              <a:rPr lang="en-US" sz="32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Chuẩn</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bị</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đầy</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đủ</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sách</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vở</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nháp</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đồ</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dùng</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học</a:t>
            </a:r>
            <a:r>
              <a:rPr lang="en-US" sz="3200" spc="-100" dirty="0">
                <a:solidFill>
                  <a:srgbClr val="FF0000"/>
                </a:solidFill>
                <a:latin typeface="Times New Roman" pitchFamily="18" charset="0"/>
                <a:cs typeface="Times New Roman" pitchFamily="18" charset="0"/>
              </a:rPr>
              <a:t> </a:t>
            </a:r>
            <a:r>
              <a:rPr lang="en-US" sz="3200" spc="-100" dirty="0" err="1">
                <a:solidFill>
                  <a:srgbClr val="FF0000"/>
                </a:solidFill>
                <a:latin typeface="Times New Roman" pitchFamily="18" charset="0"/>
                <a:cs typeface="Times New Roman" pitchFamily="18" charset="0"/>
              </a:rPr>
              <a:t>tập</a:t>
            </a:r>
            <a:r>
              <a:rPr lang="en-US" sz="3200" spc="-100" dirty="0">
                <a:solidFill>
                  <a:srgbClr val="FF0000"/>
                </a:solidFill>
                <a:latin typeface="Times New Roman" pitchFamily="18" charset="0"/>
                <a:cs typeface="Times New Roman" pitchFamily="18" charset="0"/>
              </a:rPr>
              <a:t>.</a:t>
            </a:r>
          </a:p>
          <a:p>
            <a:pPr algn="just">
              <a:lnSpc>
                <a:spcPct val="150000"/>
              </a:lnSpc>
              <a:buFontTx/>
              <a:buChar char="-"/>
              <a:defRPr/>
            </a:pP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Ngồi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học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đúng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tư</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thế</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đủ</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ánh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sáng</a:t>
            </a:r>
            <a:r>
              <a:rPr lang="en-US" sz="3200" dirty="0">
                <a:solidFill>
                  <a:srgbClr val="0000CC"/>
                </a:solidFill>
                <a:latin typeface="Times New Roman" pitchFamily="18" charset="0"/>
                <a:cs typeface="Times New Roman" pitchFamily="18" charset="0"/>
              </a:rPr>
              <a:t>.</a:t>
            </a:r>
          </a:p>
          <a:p>
            <a:pPr algn="just">
              <a:lnSpc>
                <a:spcPct val="150000"/>
              </a:lnSpc>
              <a:defRPr/>
            </a:pP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Nhập</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đúng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họ</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mình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học</a:t>
            </a:r>
            <a:r>
              <a:rPr lang="en-US" sz="3200" dirty="0">
                <a:solidFill>
                  <a:srgbClr val="0000CC"/>
                </a:solidFill>
                <a:latin typeface="Times New Roman" pitchFamily="18" charset="0"/>
                <a:cs typeface="Times New Roman" pitchFamily="18" charset="0"/>
              </a:rPr>
              <a:t>.</a:t>
            </a:r>
          </a:p>
          <a:p>
            <a:pPr algn="just">
              <a:lnSpc>
                <a:spcPct val="150000"/>
              </a:lnSpc>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r>
              <a:rPr lang="en-US" sz="3200" dirty="0">
                <a:latin typeface="Times New Roman" pitchFamily="18" charset="0"/>
                <a:cs typeface="Times New Roman" pitchFamily="18" charset="0"/>
              </a:rPr>
              <a:t> micro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camara</a:t>
            </a:r>
            <a:r>
              <a:rPr lang="en-US" sz="3200" dirty="0">
                <a:latin typeface="Times New Roman" pitchFamily="18" charset="0"/>
                <a:cs typeface="Times New Roman" pitchFamily="18" charset="0"/>
              </a:rPr>
              <a:t>.</a:t>
            </a:r>
          </a:p>
          <a:p>
            <a:pPr algn="just">
              <a:lnSpc>
                <a:spcPct val="150000"/>
              </a:lnSpc>
              <a:buFontTx/>
              <a:buChar char="-"/>
              <a:defRPr/>
            </a:pP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Tập</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trung</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nghe</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giảng</a:t>
            </a:r>
            <a:r>
              <a:rPr lang="en-US" sz="3200" dirty="0">
                <a:solidFill>
                  <a:srgbClr val="CC00CC"/>
                </a:solidFill>
                <a:latin typeface="Times New Roman" pitchFamily="18" charset="0"/>
                <a:cs typeface="Times New Roman" pitchFamily="18" charset="0"/>
              </a:rPr>
              <a:t>.</a:t>
            </a:r>
          </a:p>
          <a:p>
            <a:pPr algn="just">
              <a:lnSpc>
                <a:spcPct val="150000"/>
              </a:lnSpc>
              <a:defRPr/>
            </a:pP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Viết</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bài</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cẩn</a:t>
            </a:r>
            <a:r>
              <a:rPr lang="en-US" sz="3200" dirty="0">
                <a:solidFill>
                  <a:srgbClr val="CC00CC"/>
                </a:solidFill>
                <a:latin typeface="Times New Roman" pitchFamily="18" charset="0"/>
                <a:cs typeface="Times New Roman" pitchFamily="18" charset="0"/>
              </a:rPr>
              <a:t> </a:t>
            </a:r>
            <a:r>
              <a:rPr lang="en-US" sz="3200" dirty="0" err="1">
                <a:solidFill>
                  <a:srgbClr val="CC00CC"/>
                </a:solidFill>
                <a:latin typeface="Times New Roman" pitchFamily="18" charset="0"/>
                <a:cs typeface="Times New Roman" pitchFamily="18" charset="0"/>
              </a:rPr>
              <a:t>thận</a:t>
            </a:r>
            <a:r>
              <a:rPr lang="en-US" sz="3200" dirty="0">
                <a:solidFill>
                  <a:srgbClr val="CC00CC"/>
                </a:solidFill>
                <a:latin typeface="Times New Roman" pitchFamily="18" charset="0"/>
                <a:cs typeface="Times New Roman" pitchFamily="18" charset="0"/>
              </a:rPr>
              <a:t>.</a:t>
            </a:r>
          </a:p>
          <a:p>
            <a:pPr algn="just">
              <a:lnSpc>
                <a:spcPct val="150000"/>
              </a:lnSpc>
              <a:defRPr/>
            </a:pPr>
            <a:r>
              <a:rPr lang="en-US" sz="3200" dirty="0">
                <a:solidFill>
                  <a:srgbClr val="008000"/>
                </a:solidFill>
                <a:latin typeface="Times New Roman" pitchFamily="18" charset="0"/>
                <a:cs typeface="Times New Roman" pitchFamily="18" charset="0"/>
              </a:rPr>
              <a:t>- </a:t>
            </a:r>
            <a:r>
              <a:rPr lang="en-US" sz="3200" dirty="0" err="1">
                <a:solidFill>
                  <a:srgbClr val="008000"/>
                </a:solidFill>
                <a:latin typeface="Times New Roman" pitchFamily="18" charset="0"/>
                <a:cs typeface="Times New Roman" pitchFamily="18" charset="0"/>
              </a:rPr>
              <a:t>Không</a:t>
            </a:r>
            <a:r>
              <a:rPr lang="en-US" sz="3200" dirty="0">
                <a:solidFill>
                  <a:srgbClr val="008000"/>
                </a:solidFill>
                <a:latin typeface="Times New Roman" pitchFamily="18" charset="0"/>
                <a:cs typeface="Times New Roman" pitchFamily="18" charset="0"/>
              </a:rPr>
              <a:t> </a:t>
            </a:r>
            <a:r>
              <a:rPr lang="en-US" sz="3200" dirty="0" err="1">
                <a:solidFill>
                  <a:srgbClr val="008000"/>
                </a:solidFill>
                <a:latin typeface="Times New Roman" pitchFamily="18" charset="0"/>
                <a:cs typeface="Times New Roman" pitchFamily="18" charset="0"/>
              </a:rPr>
              <a:t>làm</a:t>
            </a:r>
            <a:r>
              <a:rPr lang="en-US" sz="3200" dirty="0">
                <a:solidFill>
                  <a:srgbClr val="008000"/>
                </a:solidFill>
                <a:latin typeface="Times New Roman" pitchFamily="18" charset="0"/>
                <a:cs typeface="Times New Roman" pitchFamily="18" charset="0"/>
              </a:rPr>
              <a:t> </a:t>
            </a:r>
            <a:r>
              <a:rPr lang="en-US" sz="3200" dirty="0" err="1">
                <a:solidFill>
                  <a:srgbClr val="008000"/>
                </a:solidFill>
                <a:latin typeface="Times New Roman" pitchFamily="18" charset="0"/>
                <a:cs typeface="Times New Roman" pitchFamily="18" charset="0"/>
              </a:rPr>
              <a:t>việc</a:t>
            </a:r>
            <a:r>
              <a:rPr lang="en-US" sz="3200" dirty="0">
                <a:solidFill>
                  <a:srgbClr val="008000"/>
                </a:solidFill>
                <a:latin typeface="Times New Roman" pitchFamily="18" charset="0"/>
                <a:cs typeface="Times New Roman" pitchFamily="18" charset="0"/>
              </a:rPr>
              <a:t> </a:t>
            </a:r>
            <a:r>
              <a:rPr lang="en-US" sz="3200" dirty="0" err="1">
                <a:solidFill>
                  <a:srgbClr val="008000"/>
                </a:solidFill>
                <a:latin typeface="Times New Roman" pitchFamily="18" charset="0"/>
                <a:cs typeface="Times New Roman" pitchFamily="18" charset="0"/>
              </a:rPr>
              <a:t>riêng</a:t>
            </a:r>
            <a:r>
              <a:rPr lang="en-US" sz="3200" dirty="0">
                <a:solidFill>
                  <a:srgbClr val="008000"/>
                </a:solidFill>
                <a:latin typeface="Times New Roman" pitchFamily="18" charset="0"/>
                <a:cs typeface="Times New Roman" pitchFamily="18" charset="0"/>
              </a:rPr>
              <a:t>.</a:t>
            </a:r>
          </a:p>
          <a:p>
            <a:pPr algn="just">
              <a:lnSpc>
                <a:spcPct val="150000"/>
              </a:lnSpc>
              <a:defRPr/>
            </a:pPr>
            <a:endParaRPr lang="en-US" sz="3200" dirty="0">
              <a:solidFill>
                <a:srgbClr val="FF0000"/>
              </a:solidFill>
            </a:endParaRPr>
          </a:p>
        </p:txBody>
      </p:sp>
    </p:spTree>
    <p:extLst>
      <p:ext uri="{BB962C8B-B14F-4D97-AF65-F5344CB8AC3E}">
        <p14:creationId xmlns:p14="http://schemas.microsoft.com/office/powerpoint/2010/main" val="9333289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525"/>
            <a:ext cx="538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1" y="228600"/>
            <a:ext cx="6184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1" y="3124200"/>
            <a:ext cx="11569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22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877" y="3034317"/>
            <a:ext cx="11353800" cy="3323987"/>
          </a:xfrm>
          <a:prstGeom prst="rect">
            <a:avLst/>
          </a:prstGeom>
          <a:noFill/>
        </p:spPr>
        <p:txBody>
          <a:bodyPr wrap="square" rtlCol="0">
            <a:spAutoFit/>
          </a:bodyPr>
          <a:lstStyle/>
          <a:p>
            <a:pPr>
              <a:lnSpc>
                <a:spcPct val="150000"/>
              </a:lnSpc>
            </a:pPr>
            <a:r>
              <a:rPr lang="vi-VN" sz="2800" b="1" dirty="0" smtClean="0">
                <a:solidFill>
                  <a:srgbClr val="FF0000"/>
                </a:solidFill>
                <a:latin typeface="+mj-lt"/>
              </a:rPr>
              <a:t>Hướng dẫn chọn vải: </a:t>
            </a:r>
          </a:p>
          <a:p>
            <a:pPr>
              <a:lnSpc>
                <a:spcPct val="150000"/>
              </a:lnSpc>
            </a:pPr>
            <a:r>
              <a:rPr lang="vi-VN" sz="2800" dirty="0" smtClean="0">
                <a:latin typeface="+mj-lt"/>
              </a:rPr>
              <a:t>- Chúng ta chọn vải để học khâu, thêu nên chọn vải trắng hoặc vải màu có sợi thô, dày như vải sợi bông, sợi vải pha.</a:t>
            </a:r>
          </a:p>
          <a:p>
            <a:pPr>
              <a:lnSpc>
                <a:spcPct val="150000"/>
              </a:lnSpc>
            </a:pPr>
            <a:r>
              <a:rPr lang="vi-VN" sz="2800" dirty="0" smtClean="0">
                <a:latin typeface="+mj-lt"/>
              </a:rPr>
              <a:t>- Không nên sử dụng vải lụa, xa tanh, vải ni lông... </a:t>
            </a:r>
            <a:r>
              <a:rPr lang="vi-VN" sz="2800" dirty="0">
                <a:latin typeface="+mj-lt"/>
              </a:rPr>
              <a:t> </a:t>
            </a:r>
            <a:r>
              <a:rPr lang="vi-VN" sz="2800" dirty="0" smtClean="0">
                <a:latin typeface="+mj-lt"/>
              </a:rPr>
              <a:t>Vì những loại vải này mềm, nhũn, khó cắt, khó vạch dấu và khó khâu, thêu.</a:t>
            </a:r>
            <a:endParaRPr lang="en-US" sz="2800" dirty="0">
              <a:latin typeface="+mj-lt"/>
            </a:endParaRPr>
          </a:p>
        </p:txBody>
      </p:sp>
      <p:sp>
        <p:nvSpPr>
          <p:cNvPr id="5" name="Cloud Callout 4"/>
          <p:cNvSpPr/>
          <p:nvPr/>
        </p:nvSpPr>
        <p:spPr>
          <a:xfrm>
            <a:off x="6279777" y="147918"/>
            <a:ext cx="4975412" cy="3153938"/>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0000FF"/>
                </a:solidFill>
                <a:latin typeface="+mj-lt"/>
              </a:rPr>
              <a:t>Nên chọn loại vải như thế nào để học khâu, thêu?</a:t>
            </a:r>
            <a:endParaRPr lang="en-US" sz="3200" b="1" dirty="0">
              <a:solidFill>
                <a:srgbClr val="0000FF"/>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897" y="3026990"/>
            <a:ext cx="3454774" cy="4368894"/>
          </a:xfrm>
          <a:prstGeom prst="rect">
            <a:avLst/>
          </a:prstGeom>
        </p:spPr>
      </p:pic>
    </p:spTree>
    <p:extLst>
      <p:ext uri="{BB962C8B-B14F-4D97-AF65-F5344CB8AC3E}">
        <p14:creationId xmlns:p14="http://schemas.microsoft.com/office/powerpoint/2010/main" val="24838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76" y="252319"/>
            <a:ext cx="10515600" cy="998257"/>
          </a:xfrm>
        </p:spPr>
        <p:txBody>
          <a:bodyPr/>
          <a:lstStyle/>
          <a:p>
            <a:pPr marL="0" indent="0">
              <a:buNone/>
            </a:pPr>
            <a:r>
              <a:rPr lang="vi-VN" b="1" dirty="0" smtClean="0">
                <a:solidFill>
                  <a:srgbClr val="FF0000"/>
                </a:solidFill>
                <a:latin typeface="+mj-lt"/>
              </a:rPr>
              <a:t>b. Chỉ</a:t>
            </a:r>
          </a:p>
          <a:p>
            <a:pPr marL="0" indent="0">
              <a:buNone/>
            </a:pPr>
            <a:endParaRPr 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921" y="652463"/>
            <a:ext cx="8648700" cy="6205537"/>
          </a:xfrm>
          <a:prstGeom prst="rect">
            <a:avLst/>
          </a:prstGeom>
        </p:spPr>
      </p:pic>
      <p:sp>
        <p:nvSpPr>
          <p:cNvPr id="5" name="Rounded Rectangle 4"/>
          <p:cNvSpPr/>
          <p:nvPr/>
        </p:nvSpPr>
        <p:spPr>
          <a:xfrm>
            <a:off x="5123329" y="181816"/>
            <a:ext cx="6441141" cy="941294"/>
          </a:xfrm>
          <a:prstGeom prst="roundRect">
            <a:avLst/>
          </a:prstGeom>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smtClean="0">
                <a:solidFill>
                  <a:srgbClr val="C00000"/>
                </a:solidFill>
                <a:latin typeface="+mj-lt"/>
              </a:rPr>
              <a:t>Em hãy nêu tên loại chỉ trong hình 1a, 1b</a:t>
            </a:r>
            <a:endParaRPr lang="en-US" sz="2800" dirty="0">
              <a:solidFill>
                <a:srgbClr val="C00000"/>
              </a:solidFill>
              <a:latin typeface="+mj-lt"/>
            </a:endParaRPr>
          </a:p>
        </p:txBody>
      </p:sp>
    </p:spTree>
    <p:extLst>
      <p:ext uri="{BB962C8B-B14F-4D97-AF65-F5344CB8AC3E}">
        <p14:creationId xmlns:p14="http://schemas.microsoft.com/office/powerpoint/2010/main" val="24691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media.tinmoi.vn/2016/07/27/chi-may-quan-ao-khau-vet-t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0"/>
            <a:ext cx="904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3452813"/>
            <a:ext cx="9042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97645" y="1299368"/>
            <a:ext cx="367665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4800">
                <a:solidFill>
                  <a:schemeClr val="tx1"/>
                </a:solidFill>
                <a:latin typeface="Times New Roman" pitchFamily="18" charset="0"/>
                <a:cs typeface="Times New Roman" pitchFamily="18" charset="0"/>
              </a:rPr>
              <a:t>Chỉ khâu</a:t>
            </a:r>
          </a:p>
        </p:txBody>
      </p:sp>
      <p:sp>
        <p:nvSpPr>
          <p:cNvPr id="6" name="TextBox 5"/>
          <p:cNvSpPr txBox="1">
            <a:spLocks noChangeArrowheads="1"/>
          </p:cNvSpPr>
          <p:nvPr/>
        </p:nvSpPr>
        <p:spPr bwMode="auto">
          <a:xfrm>
            <a:off x="297645" y="4263033"/>
            <a:ext cx="27288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5400">
                <a:solidFill>
                  <a:schemeClr val="tx1"/>
                </a:solidFill>
                <a:latin typeface="Times New Roman" pitchFamily="18" charset="0"/>
                <a:cs typeface="Times New Roman" pitchFamily="18" charset="0"/>
              </a:rPr>
              <a:t>Chỉ thêu</a:t>
            </a:r>
          </a:p>
        </p:txBody>
      </p:sp>
    </p:spTree>
    <p:extLst>
      <p:ext uri="{BB962C8B-B14F-4D97-AF65-F5344CB8AC3E}">
        <p14:creationId xmlns:p14="http://schemas.microsoft.com/office/powerpoint/2010/main" val="34297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938246"/>
          </a:xfrm>
        </p:spPr>
      </p:pic>
      <p:sp>
        <p:nvSpPr>
          <p:cNvPr id="5" name="Cloud Callout 4"/>
          <p:cNvSpPr/>
          <p:nvPr/>
        </p:nvSpPr>
        <p:spPr>
          <a:xfrm>
            <a:off x="6683188" y="-23447"/>
            <a:ext cx="4988859" cy="321384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solidFill>
                  <a:srgbClr val="0000FF"/>
                </a:solidFill>
                <a:latin typeface="+mj-lt"/>
              </a:rPr>
              <a:t>Thảo luận nhóm đôi: Tìm cách để lựa chọn chỉ phù hợp với các loại vải.</a:t>
            </a:r>
            <a:endParaRPr lang="en-US" sz="2800" dirty="0">
              <a:solidFill>
                <a:srgbClr val="0000FF"/>
              </a:solidFill>
              <a:latin typeface="+mj-lt"/>
            </a:endParaRPr>
          </a:p>
        </p:txBody>
      </p:sp>
      <p:sp>
        <p:nvSpPr>
          <p:cNvPr id="6" name="TextBox 5"/>
          <p:cNvSpPr txBox="1"/>
          <p:nvPr/>
        </p:nvSpPr>
        <p:spPr>
          <a:xfrm>
            <a:off x="602877" y="2612289"/>
            <a:ext cx="11353800" cy="3697166"/>
          </a:xfrm>
          <a:prstGeom prst="rect">
            <a:avLst/>
          </a:prstGeom>
          <a:noFill/>
        </p:spPr>
        <p:txBody>
          <a:bodyPr wrap="square" rtlCol="0">
            <a:spAutoFit/>
          </a:bodyPr>
          <a:lstStyle/>
          <a:p>
            <a:pPr>
              <a:lnSpc>
                <a:spcPct val="150000"/>
              </a:lnSpc>
            </a:pPr>
            <a:r>
              <a:rPr lang="vi-VN" sz="3200" b="1" dirty="0" smtClean="0">
                <a:solidFill>
                  <a:srgbClr val="FF0000"/>
                </a:solidFill>
                <a:latin typeface="+mj-lt"/>
              </a:rPr>
              <a:t>Hướng dẫn chọn chỉ: </a:t>
            </a:r>
          </a:p>
          <a:p>
            <a:pPr>
              <a:lnSpc>
                <a:spcPct val="150000"/>
              </a:lnSpc>
            </a:pPr>
            <a:r>
              <a:rPr lang="vi-VN" sz="3200" dirty="0" smtClean="0">
                <a:latin typeface="+mj-lt"/>
              </a:rPr>
              <a:t>- Muốn có đường khâu, thêu đẹp phải chọn chỉ khâu có độ mảnh và độ dai phù hợp với độ dày và độ dai của sợi vải.</a:t>
            </a:r>
          </a:p>
          <a:p>
            <a:pPr>
              <a:lnSpc>
                <a:spcPct val="150000"/>
              </a:lnSpc>
            </a:pPr>
            <a:r>
              <a:rPr lang="vi-VN" sz="3200" dirty="0" smtClean="0">
                <a:latin typeface="+mj-lt"/>
              </a:rPr>
              <a:t>Ví dụ: Khâu vải mỏng thì ta dùng chỉ mảnh, nhưng nếu khâu vải dày thì ta chọn chỉ sợi to hơn.</a:t>
            </a:r>
          </a:p>
        </p:txBody>
      </p:sp>
    </p:spTree>
    <p:extLst>
      <p:ext uri="{BB962C8B-B14F-4D97-AF65-F5344CB8AC3E}">
        <p14:creationId xmlns:p14="http://schemas.microsoft.com/office/powerpoint/2010/main" val="1204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2. Dụng cụ cắt, khâu, thêu</a:t>
            </a:r>
            <a:endParaRPr lang="en-US" b="1" dirty="0">
              <a:solidFill>
                <a:srgbClr val="C00000"/>
              </a:solidFill>
            </a:endParaRPr>
          </a:p>
        </p:txBody>
      </p:sp>
      <p:sp>
        <p:nvSpPr>
          <p:cNvPr id="3" name="Content Placeholder 2"/>
          <p:cNvSpPr>
            <a:spLocks noGrp="1"/>
          </p:cNvSpPr>
          <p:nvPr>
            <p:ph idx="1"/>
          </p:nvPr>
        </p:nvSpPr>
        <p:spPr>
          <a:xfrm>
            <a:off x="838200" y="1825625"/>
            <a:ext cx="10515600" cy="1026758"/>
          </a:xfrm>
        </p:spPr>
        <p:txBody>
          <a:bodyPr/>
          <a:lstStyle/>
          <a:p>
            <a:pPr marL="0" indent="0">
              <a:buNone/>
            </a:pPr>
            <a:r>
              <a:rPr lang="vi-VN" b="1" dirty="0" smtClean="0">
                <a:solidFill>
                  <a:srgbClr val="FF0000"/>
                </a:solidFill>
                <a:latin typeface="+mj-lt"/>
              </a:rPr>
              <a:t>a. Kéo</a:t>
            </a:r>
          </a:p>
          <a:p>
            <a:pPr marL="0" indent="0">
              <a:buNone/>
            </a:pPr>
            <a:r>
              <a:rPr lang="vi-VN" b="1" dirty="0" smtClean="0">
                <a:solidFill>
                  <a:srgbClr val="0000FF"/>
                </a:solidFill>
                <a:latin typeface="+mj-lt"/>
              </a:rPr>
              <a:t>Gồm có 2 loại: Kéo cắt vải và kéo cắt chỉ.</a:t>
            </a:r>
          </a:p>
        </p:txBody>
      </p:sp>
      <p:sp>
        <p:nvSpPr>
          <p:cNvPr id="4" name="Content Placeholder 2"/>
          <p:cNvSpPr txBox="1">
            <a:spLocks/>
          </p:cNvSpPr>
          <p:nvPr/>
        </p:nvSpPr>
        <p:spPr>
          <a:xfrm>
            <a:off x="838200" y="2960666"/>
            <a:ext cx="10515600" cy="123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buFont typeface="Wingdings" panose="05000000000000000000" pitchFamily="2" charset="2"/>
              <a:buChar char="v"/>
            </a:pPr>
            <a:r>
              <a:rPr lang="vi-VN" sz="3200" dirty="0" smtClean="0">
                <a:latin typeface="+mj-lt"/>
              </a:rPr>
              <a:t> Đặc điểm cấu tạo: Cả hai loại kéo đều có thành phần chủ yếu là tay cầm và lưỡi kéo, ở giữa có chốt hoặc vít để bắt chéo hai lưỡi kéo. Tay cầm của kéo thường có hình uốn cong khép kín để lồng ngón tay vào khi cắt.</a:t>
            </a:r>
            <a:endParaRPr lang="vi-VN" sz="3200" dirty="0">
              <a:latin typeface="+mj-lt"/>
            </a:endParaRPr>
          </a:p>
        </p:txBody>
      </p:sp>
      <p:sp>
        <p:nvSpPr>
          <p:cNvPr id="6" name="Content Placeholder 2"/>
          <p:cNvSpPr txBox="1">
            <a:spLocks/>
          </p:cNvSpPr>
          <p:nvPr/>
        </p:nvSpPr>
        <p:spPr>
          <a:xfrm>
            <a:off x="574431" y="882005"/>
            <a:ext cx="1117209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buFont typeface="Wingdings" panose="05000000000000000000" pitchFamily="2" charset="2"/>
              <a:buChar char="v"/>
            </a:pPr>
            <a:r>
              <a:rPr lang="vi-VN" sz="3200" b="1" smtClean="0">
                <a:solidFill>
                  <a:srgbClr val="FF0000"/>
                </a:solidFill>
                <a:latin typeface="+mj-lt"/>
              </a:rPr>
              <a:t> Sử dụng:</a:t>
            </a:r>
          </a:p>
          <a:p>
            <a:pPr algn="just">
              <a:lnSpc>
                <a:spcPct val="120000"/>
              </a:lnSpc>
              <a:buFontTx/>
              <a:buChar char="-"/>
            </a:pPr>
            <a:r>
              <a:rPr lang="vi-VN" sz="3200" smtClean="0">
                <a:latin typeface="+mj-lt"/>
              </a:rPr>
              <a:t>Khi cắt vải, tay phải cầm kéo (ngón cái đặt vào một tay cầm, các ngón còn lại cầm vào tay cầm bên kia) để điều khiển lưỡi kéo.</a:t>
            </a:r>
          </a:p>
          <a:p>
            <a:pPr algn="just">
              <a:lnSpc>
                <a:spcPct val="120000"/>
              </a:lnSpc>
              <a:buFontTx/>
              <a:buChar char="-"/>
            </a:pPr>
            <a:r>
              <a:rPr lang="vi-VN" sz="3200" smtClean="0">
                <a:latin typeface="+mj-lt"/>
              </a:rPr>
              <a:t>Lưỡi kéo nhọn, nhỏ hơn để phía dưới để luồn xuống dưới mặt vải khi cắt.</a:t>
            </a:r>
          </a:p>
          <a:p>
            <a:pPr algn="just">
              <a:lnSpc>
                <a:spcPct val="120000"/>
              </a:lnSpc>
              <a:buFontTx/>
              <a:buChar char="-"/>
            </a:pPr>
            <a:r>
              <a:rPr lang="vi-VN" sz="3200" smtClean="0">
                <a:latin typeface="+mj-lt"/>
              </a:rPr>
              <a:t>Không dùng kéo cắt vải để cắt các vật cứng hoặc kim loại. </a:t>
            </a:r>
            <a:endParaRPr lang="en-US" sz="3200" dirty="0">
              <a:latin typeface="+mj-lt"/>
            </a:endParaRPr>
          </a:p>
        </p:txBody>
      </p:sp>
      <p:sp>
        <p:nvSpPr>
          <p:cNvPr id="7" name="Cloud 6"/>
          <p:cNvSpPr/>
          <p:nvPr/>
        </p:nvSpPr>
        <p:spPr>
          <a:xfrm>
            <a:off x="3438659" y="610271"/>
            <a:ext cx="6632620" cy="47007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3600" b="1" smtClean="0">
                <a:latin typeface="Times New Roman" panose="02020603050405020304" pitchFamily="18" charset="0"/>
                <a:cs typeface="Times New Roman" pitchFamily="18" charset="0"/>
              </a:rPr>
              <a:t>Vật </a:t>
            </a:r>
            <a:r>
              <a:rPr lang="en-US" sz="3600" b="1">
                <a:latin typeface="Times New Roman" panose="02020603050405020304" pitchFamily="18" charset="0"/>
                <a:cs typeface="Times New Roman" pitchFamily="18" charset="0"/>
              </a:rPr>
              <a:t>liệu, </a:t>
            </a:r>
            <a:r>
              <a:rPr lang="en-US" sz="3600" b="1">
                <a:latin typeface="Times New Roman" panose="02020603050405020304" pitchFamily="18" charset="0"/>
                <a:cs typeface="Times New Roman" pitchFamily="18" charset="0"/>
              </a:rPr>
              <a:t>dụng </a:t>
            </a:r>
            <a:r>
              <a:rPr lang="en-US" sz="3600" b="1" smtClean="0">
                <a:latin typeface="Times New Roman" panose="02020603050405020304" pitchFamily="18" charset="0"/>
                <a:cs typeface="Times New Roman" pitchFamily="18" charset="0"/>
              </a:rPr>
              <a:t>cụ</a:t>
            </a:r>
            <a:r>
              <a:rPr lang="vi-VN" sz="3600" b="1" smtClean="0">
                <a:latin typeface="Times New Roman" panose="02020603050405020304" pitchFamily="18" charset="0"/>
                <a:cs typeface="Times New Roman" pitchFamily="18" charset="0"/>
              </a:rPr>
              <a:t> </a:t>
            </a:r>
            <a:r>
              <a:rPr lang="en-US" sz="3600" b="1" smtClean="0">
                <a:latin typeface="Times New Roman" panose="02020603050405020304" pitchFamily="18" charset="0"/>
                <a:cs typeface="Times New Roman" pitchFamily="18" charset="0"/>
              </a:rPr>
              <a:t>thường </a:t>
            </a:r>
            <a:r>
              <a:rPr lang="en-US" sz="3600" b="1">
                <a:latin typeface="Times New Roman" panose="02020603050405020304" pitchFamily="18" charset="0"/>
                <a:cs typeface="Times New Roman" pitchFamily="18" charset="0"/>
              </a:rPr>
              <a:t>dùng trong khâu, thêu gồm có những gì?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1497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1" end="1"/>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4" grpId="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descr="http://previews.123rf.com/images/usikova/usikova1408/usikova140800007/30682664-school-children-Stock-Vector-school-borde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587"/>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2962141" y="1748116"/>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4000" i="1"/>
              <a:t>- </a:t>
            </a:r>
            <a:r>
              <a:rPr lang="vi-VN" altLang="vi-VN" sz="4000" b="1" i="1" smtClean="0"/>
              <a:t>Ôn lại bài hôm nay</a:t>
            </a:r>
            <a:endParaRPr lang="vi-VN" altLang="vi-VN" sz="4000" i="1"/>
          </a:p>
        </p:txBody>
      </p:sp>
      <p:sp>
        <p:nvSpPr>
          <p:cNvPr id="26630" name="TextBox 5"/>
          <p:cNvSpPr txBox="1">
            <a:spLocks noChangeArrowheads="1"/>
          </p:cNvSpPr>
          <p:nvPr/>
        </p:nvSpPr>
        <p:spPr bwMode="auto">
          <a:xfrm>
            <a:off x="2743200" y="3032125"/>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4000" b="1" i="1"/>
              <a:t>- </a:t>
            </a:r>
            <a:r>
              <a:rPr lang="vi-VN" altLang="vi-VN" sz="4000" b="1" i="1" smtClean="0"/>
              <a:t>Chuẩn bị bài sau</a:t>
            </a:r>
            <a:endParaRPr lang="vi-VN" altLang="vi-VN" sz="4000" b="1" i="1"/>
          </a:p>
        </p:txBody>
      </p:sp>
      <p:sp>
        <p:nvSpPr>
          <p:cNvPr id="26631" name="TextBox 6"/>
          <p:cNvSpPr txBox="1">
            <a:spLocks noChangeArrowheads="1"/>
          </p:cNvSpPr>
          <p:nvPr/>
        </p:nvSpPr>
        <p:spPr bwMode="auto">
          <a:xfrm>
            <a:off x="4981575" y="481014"/>
            <a:ext cx="3352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vi-VN" altLang="vi-VN" sz="4400" b="1">
                <a:solidFill>
                  <a:srgbClr val="C00000"/>
                </a:solidFill>
              </a:rPr>
              <a:t>DẶN DÒ</a:t>
            </a:r>
          </a:p>
        </p:txBody>
      </p:sp>
    </p:spTree>
    <p:extLst>
      <p:ext uri="{BB962C8B-B14F-4D97-AF65-F5344CB8AC3E}">
        <p14:creationId xmlns:p14="http://schemas.microsoft.com/office/powerpoint/2010/main" val="134120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310292322_wallpa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2133600" y="3581400"/>
            <a:ext cx="7518400" cy="1155700"/>
          </a:xfrm>
          <a:prstGeom prst="rect">
            <a:avLst/>
          </a:prstGeom>
        </p:spPr>
        <p:txBody>
          <a:bodyPr wrap="none" fromWordArt="1">
            <a:prstTxWarp prst="textPlain">
              <a:avLst>
                <a:gd name="adj" fmla="val 50000"/>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1100" i="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
        <p:nvSpPr>
          <p:cNvPr id="10" name="WordArt 16">
            <a:extLst/>
          </p:cNvPr>
          <p:cNvSpPr>
            <a:spLocks noChangeArrowheads="1" noChangeShapeType="1" noTextEdit="1"/>
          </p:cNvSpPr>
          <p:nvPr/>
        </p:nvSpPr>
        <p:spPr bwMode="auto">
          <a:xfrm>
            <a:off x="1325033" y="1838326"/>
            <a:ext cx="9550400" cy="1273827"/>
          </a:xfrm>
          <a:prstGeom prst="rect">
            <a:avLst/>
          </a:prstGeom>
        </p:spPr>
        <p:txBody>
          <a:bodyPr wrap="none" fromWordArt="1">
            <a:prstTxWarp prst="textPlain">
              <a:avLst>
                <a:gd name="adj" fmla="val 50000"/>
              </a:avLst>
            </a:prstTxWarp>
          </a:bodyPr>
          <a:lstStyle/>
          <a:p>
            <a:pPr algn="ctr" eaLnBrk="1" hangingPunct="1">
              <a:defRPr/>
            </a:pPr>
            <a:r>
              <a:rPr lang="en-US" sz="3600" b="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 </a:t>
            </a:r>
            <a:r>
              <a:rPr lang="en-US" sz="3600" kern="1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Chúc</a:t>
            </a:r>
            <a:r>
              <a:rPr lang="en-US" sz="3600" kern="1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các</a:t>
            </a:r>
            <a:r>
              <a:rPr lang="en-US" sz="36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em</a:t>
            </a:r>
            <a:r>
              <a:rPr lang="en-US" sz="36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chăm</a:t>
            </a:r>
            <a:r>
              <a:rPr lang="en-US" sz="3600" kern="1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ngoan</a:t>
            </a:r>
            <a:r>
              <a:rPr lang="en-US" sz="3600" kern="1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học</a:t>
            </a:r>
            <a:r>
              <a:rPr lang="en-US" sz="3600" kern="1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giỏi</a:t>
            </a:r>
            <a:r>
              <a:rPr lang="en-US" sz="3600" kern="1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a:t>
            </a:r>
            <a:endParaRPr lang="en-US" sz="3600" b="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endParaRPr>
          </a:p>
        </p:txBody>
      </p:sp>
    </p:spTree>
    <p:extLst>
      <p:ext uri="{BB962C8B-B14F-4D97-AF65-F5344CB8AC3E}">
        <p14:creationId xmlns:p14="http://schemas.microsoft.com/office/powerpoint/2010/main" val="531451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WordArt 3"/>
          <p:cNvSpPr>
            <a:spLocks noChangeArrowheads="1" noChangeShapeType="1" noTextEdit="1"/>
          </p:cNvSpPr>
          <p:nvPr/>
        </p:nvSpPr>
        <p:spPr bwMode="auto">
          <a:xfrm>
            <a:off x="1788585" y="1393825"/>
            <a:ext cx="8538633" cy="1143000"/>
          </a:xfrm>
          <a:prstGeom prst="rect">
            <a:avLst/>
          </a:prstGeom>
        </p:spPr>
        <p:txBody>
          <a:bodyPr wrap="none" fromWordArt="1">
            <a:prstTxWarp prst="textPlain">
              <a:avLst>
                <a:gd name="adj" fmla="val 50000"/>
              </a:avLst>
            </a:prstTxWarp>
          </a:bodyPr>
          <a:lstStyle/>
          <a:p>
            <a:r>
              <a:rPr lang="vi-VN" sz="27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CHÀO MỪNG  CÁC EM HỌC SINH</a:t>
            </a:r>
          </a:p>
        </p:txBody>
      </p:sp>
      <p:sp>
        <p:nvSpPr>
          <p:cNvPr id="9220" name="WordArt 4"/>
          <p:cNvSpPr>
            <a:spLocks noChangeArrowheads="1" noChangeShapeType="1" noTextEdit="1"/>
          </p:cNvSpPr>
          <p:nvPr/>
        </p:nvSpPr>
        <p:spPr bwMode="auto">
          <a:xfrm>
            <a:off x="895351" y="3086100"/>
            <a:ext cx="10500783" cy="1371600"/>
          </a:xfrm>
          <a:prstGeom prst="rect">
            <a:avLst/>
          </a:prstGeom>
        </p:spPr>
        <p:txBody>
          <a:bodyPr wrap="none" fromWordArt="1">
            <a:prstTxWarp prst="textPlain">
              <a:avLst>
                <a:gd name="adj" fmla="val 50000"/>
              </a:avLst>
            </a:prstTxWarp>
          </a:bodyPr>
          <a:lstStyle/>
          <a:p>
            <a:r>
              <a:rPr lang="vi-VN"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a:t>
            </a:r>
            <a:r>
              <a:rPr lang="vi-VN" sz="27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KĨ THUẬT LỚP 4</a:t>
            </a:r>
            <a:endParaRPr lang="vi-VN"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512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10784"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25668" y="5719764"/>
            <a:ext cx="1538817"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0" y="5719764"/>
            <a:ext cx="1788584"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818020" y="-170656"/>
            <a:ext cx="1154112" cy="15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617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 dur="3000" fill="hold"/>
                                        <p:tgtEl>
                                          <p:spTgt spid="9220"/>
                                        </p:tgtEl>
                                        <p:attrNameLst>
                                          <p:attrName>style.color</p:attrName>
                                        </p:attrNameLst>
                                      </p:cBhvr>
                                      <p:by>
                                        <p:hsl h="10842353" s="0" l="0"/>
                                      </p:by>
                                    </p:animClr>
                                    <p:animClr clrSpc="hsl" dir="cw">
                                      <p:cBhvr>
                                        <p:cTn id="7" dur="3000" fill="hold"/>
                                        <p:tgtEl>
                                          <p:spTgt spid="9220"/>
                                        </p:tgtEl>
                                        <p:attrNameLst>
                                          <p:attrName>fillcolor</p:attrName>
                                        </p:attrNameLst>
                                      </p:cBhvr>
                                      <p:by>
                                        <p:hsl h="10842353" s="0" l="0"/>
                                      </p:by>
                                    </p:animClr>
                                    <p:animClr clrSpc="hsl" dir="cw">
                                      <p:cBhvr>
                                        <p:cTn id="8" dur="3000" fill="hold"/>
                                        <p:tgtEl>
                                          <p:spTgt spid="9220"/>
                                        </p:tgtEl>
                                        <p:attrNameLst>
                                          <p:attrName>stroke.color</p:attrName>
                                        </p:attrNameLst>
                                      </p:cBhvr>
                                      <p:by>
                                        <p:hsl h="10842353" s="0" l="0"/>
                                      </p:by>
                                    </p:animClr>
                                    <p:set>
                                      <p:cBhvr>
                                        <p:cTn id="9" dur="3000" fill="hold"/>
                                        <p:tgtEl>
                                          <p:spTgt spid="9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WordArt 15"/>
          <p:cNvSpPr>
            <a:spLocks noChangeArrowheads="1" noChangeShapeType="1" noTextEdit="1"/>
          </p:cNvSpPr>
          <p:nvPr/>
        </p:nvSpPr>
        <p:spPr bwMode="auto">
          <a:xfrm>
            <a:off x="927280" y="2071093"/>
            <a:ext cx="10680700" cy="1127125"/>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66FF66"/>
              </a:extrusionClr>
            </a:sp3d>
          </a:bodyPr>
          <a:lstStyle/>
          <a:p>
            <a:pPr algn="ctr"/>
            <a:r>
              <a:rPr lang="vi-VN" b="1" kern="10" dirty="0" smtClean="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Vật liệu dụng cụ cắt khâu thêu– </a:t>
            </a:r>
            <a:r>
              <a:rPr lang="vi-VN"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tiết 1</a:t>
            </a:r>
          </a:p>
        </p:txBody>
      </p:sp>
      <p:pic>
        <p:nvPicPr>
          <p:cNvPr id="6148" name="Picture 26"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5943601"/>
            <a:ext cx="152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7"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638801"/>
            <a:ext cx="152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8"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1"/>
            <a:ext cx="152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0"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80800" y="6858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1"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808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2"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3048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35200" y="342900"/>
            <a:ext cx="7733048" cy="1846659"/>
          </a:xfrm>
          <a:prstGeom prst="rect">
            <a:avLst/>
          </a:prstGeom>
          <a:noFill/>
        </p:spPr>
        <p:txBody>
          <a:bodyPr wrap="square" rtlCol="0">
            <a:spAutoFit/>
          </a:bodyPr>
          <a:lstStyle/>
          <a:p>
            <a:pPr>
              <a:lnSpc>
                <a:spcPct val="150000"/>
              </a:lnSpc>
            </a:pPr>
            <a:r>
              <a:rPr lang="vi-VN" sz="3600" smtClean="0">
                <a:latin typeface="+mj-lt"/>
              </a:rPr>
              <a:t>Thứ .... ngày.... tháng 9 năm 2021</a:t>
            </a:r>
          </a:p>
          <a:p>
            <a:pPr>
              <a:lnSpc>
                <a:spcPct val="150000"/>
              </a:lnSpc>
            </a:pPr>
            <a:r>
              <a:rPr lang="vi-VN" sz="3600">
                <a:solidFill>
                  <a:srgbClr val="FF0000"/>
                </a:solidFill>
                <a:latin typeface="+mj-lt"/>
              </a:rPr>
              <a:t>	</a:t>
            </a:r>
            <a:r>
              <a:rPr lang="vi-VN" sz="3600" smtClean="0">
                <a:solidFill>
                  <a:srgbClr val="FF0000"/>
                </a:solidFill>
                <a:latin typeface="+mj-lt"/>
              </a:rPr>
              <a:t>	</a:t>
            </a:r>
            <a:r>
              <a:rPr lang="vi-VN" sz="4000" b="1" smtClean="0">
                <a:solidFill>
                  <a:srgbClr val="FF0000"/>
                </a:solidFill>
                <a:latin typeface="+mj-lt"/>
              </a:rPr>
              <a:t>     Kĩ thuật</a:t>
            </a:r>
            <a:endParaRPr lang="en-US" sz="4000" b="1">
              <a:solidFill>
                <a:srgbClr val="FF0000"/>
              </a:solidFill>
              <a:latin typeface="+mj-lt"/>
            </a:endParaRPr>
          </a:p>
        </p:txBody>
      </p:sp>
    </p:spTree>
    <p:extLst>
      <p:ext uri="{BB962C8B-B14F-4D97-AF65-F5344CB8AC3E}">
        <p14:creationId xmlns:p14="http://schemas.microsoft.com/office/powerpoint/2010/main" val="2577578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508000" y="1676400"/>
            <a:ext cx="113323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sz="3600" dirty="0" err="1" smtClean="0">
                <a:solidFill>
                  <a:srgbClr val="FF0000"/>
                </a:solidFill>
                <a:latin typeface="Times New Roman" pitchFamily="18" charset="0"/>
                <a:cs typeface="Times New Roman" pitchFamily="18" charset="0"/>
              </a:rPr>
              <a:t>Hoạt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1: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sát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xét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liệu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thêu</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rPr>
              <a:t> </a:t>
            </a:r>
          </a:p>
          <a:p>
            <a:pPr eaLnBrk="1" hangingPunct="1">
              <a:spcBef>
                <a:spcPct val="50000"/>
              </a:spcBef>
            </a:pPr>
            <a:r>
              <a:rPr lang="en-US" sz="3600" dirty="0" smtClean="0"/>
              <a: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Vải</a:t>
            </a:r>
            <a:r>
              <a:rPr lang="en-US" sz="3600" dirty="0" smtClean="0">
                <a:latin typeface="Times New Roman" pitchFamily="18" charset="0"/>
                <a:cs typeface="Times New Roman" pitchFamily="18" charset="0"/>
              </a:rPr>
              <a:t> (HS </a:t>
            </a: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SGK/4): </a:t>
            </a:r>
            <a:r>
              <a:rPr lang="en-US" sz="3600" dirty="0" err="1" smtClean="0">
                <a:latin typeface="Times New Roman" pitchFamily="18" charset="0"/>
                <a:cs typeface="Times New Roman" pitchFamily="18" charset="0"/>
              </a:rPr>
              <a:t>Nêu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vải</a:t>
            </a:r>
            <a:r>
              <a:rPr lang="en-US" sz="3600" dirty="0" smtClean="0">
                <a:latin typeface="Times New Roman" pitchFamily="18" charset="0"/>
                <a:cs typeface="Times New Roman" pitchFamily="18" charset="0"/>
              </a:rPr>
              <a:t>:</a:t>
            </a:r>
            <a:endParaRPr lang="en-US" sz="3600" dirty="0"/>
          </a:p>
        </p:txBody>
      </p:sp>
      <p:sp>
        <p:nvSpPr>
          <p:cNvPr id="8" name="Text Box 5"/>
          <p:cNvSpPr txBox="1">
            <a:spLocks noChangeArrowheads="1"/>
          </p:cNvSpPr>
          <p:nvPr/>
        </p:nvSpPr>
        <p:spPr bwMode="auto">
          <a:xfrm>
            <a:off x="566616" y="3763109"/>
            <a:ext cx="11074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just" eaLnBrk="1" hangingPunct="1">
              <a:spcBef>
                <a:spcPct val="50000"/>
              </a:spcBef>
            </a:pP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vải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580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6837" y="919080"/>
            <a:ext cx="3818964" cy="584775"/>
          </a:xfrm>
          <a:prstGeom prst="rect">
            <a:avLst/>
          </a:prstGeom>
          <a:noFill/>
        </p:spPr>
        <p:txBody>
          <a:bodyPr wrap="square" rtlCol="0">
            <a:spAutoFit/>
          </a:bodyPr>
          <a:lstStyle/>
          <a:p>
            <a:r>
              <a:rPr lang="vi-VN" sz="3200" b="1" dirty="0" smtClean="0">
                <a:solidFill>
                  <a:srgbClr val="C00000"/>
                </a:solidFill>
                <a:latin typeface="+mj-lt"/>
              </a:rPr>
              <a:t>1. Vật liệu khâu thêu</a:t>
            </a:r>
            <a:endParaRPr lang="en-US" sz="3200" b="1" dirty="0">
              <a:solidFill>
                <a:srgbClr val="C00000"/>
              </a:solidFill>
              <a:latin typeface="+mj-lt"/>
            </a:endParaRPr>
          </a:p>
        </p:txBody>
      </p:sp>
      <p:sp>
        <p:nvSpPr>
          <p:cNvPr id="6" name="TextBox 5"/>
          <p:cNvSpPr txBox="1"/>
          <p:nvPr/>
        </p:nvSpPr>
        <p:spPr>
          <a:xfrm>
            <a:off x="656837" y="1673806"/>
            <a:ext cx="11102186" cy="3046988"/>
          </a:xfrm>
          <a:prstGeom prst="rect">
            <a:avLst/>
          </a:prstGeom>
          <a:noFill/>
        </p:spPr>
        <p:txBody>
          <a:bodyPr wrap="square" rtlCol="0">
            <a:spAutoFit/>
          </a:bodyPr>
          <a:lstStyle/>
          <a:p>
            <a:pPr algn="just"/>
            <a:r>
              <a:rPr lang="vi-VN" sz="3200" b="1" dirty="0" smtClean="0">
                <a:solidFill>
                  <a:srgbClr val="FF0000"/>
                </a:solidFill>
                <a:latin typeface="+mj-lt"/>
              </a:rPr>
              <a:t>a. Vải</a:t>
            </a:r>
          </a:p>
          <a:p>
            <a:pPr algn="just"/>
            <a:r>
              <a:rPr lang="vi-VN" sz="3200" dirty="0" smtClean="0">
                <a:latin typeface="+mj-lt"/>
              </a:rPr>
              <a:t>- Vải gồm nhiều loại như vải sợi bông, vải sợi pha, xa tanh, vải lanh, lụa tơ tằm, vải sợi tổng hợp với các màu sắc, hoa văn rất phong phú.</a:t>
            </a:r>
          </a:p>
          <a:p>
            <a:pPr algn="just"/>
            <a:r>
              <a:rPr lang="vi-VN" sz="3200" dirty="0" smtClean="0">
                <a:latin typeface="+mj-lt"/>
              </a:rPr>
              <a:t>- Vải là vật liệu chính để may, khâu, thêu thành quần, áo và nhiều sản phẩm cần thiết khác cho con người.</a:t>
            </a:r>
          </a:p>
        </p:txBody>
      </p:sp>
    </p:spTree>
    <p:extLst>
      <p:ext uri="{BB962C8B-B14F-4D97-AF65-F5344CB8AC3E}">
        <p14:creationId xmlns:p14="http://schemas.microsoft.com/office/powerpoint/2010/main" val="91342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393" y="0"/>
            <a:ext cx="585757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3" y="0"/>
            <a:ext cx="7498978" cy="6858000"/>
          </a:xfrm>
          <a:prstGeom prst="rect">
            <a:avLst/>
          </a:prstGeom>
        </p:spPr>
      </p:pic>
      <p:sp>
        <p:nvSpPr>
          <p:cNvPr id="3" name="Cloud 2"/>
          <p:cNvSpPr/>
          <p:nvPr/>
        </p:nvSpPr>
        <p:spPr>
          <a:xfrm>
            <a:off x="3322750" y="914400"/>
            <a:ext cx="5318974" cy="327479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800" b="1">
                <a:solidFill>
                  <a:srgbClr val="FF0000"/>
                </a:solidFill>
                <a:latin typeface="Times New Roman" pitchFamily="18" charset="0"/>
                <a:cs typeface="Times New Roman" pitchFamily="18" charset="0"/>
              </a:rPr>
              <a:t>Một số sản phẩm được làm từ vải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03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537" y="1604962"/>
            <a:ext cx="4941616" cy="52530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33" y="1604963"/>
            <a:ext cx="5074692" cy="5074692"/>
          </a:xfrm>
          <a:prstGeom prst="rect">
            <a:avLst/>
          </a:prstGeom>
        </p:spPr>
      </p:pic>
    </p:spTree>
    <p:extLst>
      <p:ext uri="{BB962C8B-B14F-4D97-AF65-F5344CB8AC3E}">
        <p14:creationId xmlns:p14="http://schemas.microsoft.com/office/powerpoint/2010/main" val="530742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9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2641600" y="6096001"/>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a:r>
              <a:rPr lang="en-US" sz="5400" b="1">
                <a:latin typeface="Times New Roman" panose="02020603050405020304" pitchFamily="18" charset="0"/>
                <a:cs typeface="Times New Roman" panose="02020603050405020304" pitchFamily="18" charset="0"/>
              </a:rPr>
              <a:t>Vải lanh</a:t>
            </a:r>
          </a:p>
        </p:txBody>
      </p:sp>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6400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60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32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0"/>
            <a:ext cx="690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5"/>
          <p:cNvSpPr txBox="1">
            <a:spLocks noChangeArrowheads="1"/>
          </p:cNvSpPr>
          <p:nvPr/>
        </p:nvSpPr>
        <p:spPr bwMode="auto">
          <a:xfrm>
            <a:off x="304800" y="5410201"/>
            <a:ext cx="477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1" hangingPunct="1"/>
            <a:endParaRPr lang="vi-VN" b="1" dirty="0">
              <a:solidFill>
                <a:schemeClr val="tx1"/>
              </a:solidFill>
              <a:latin typeface="+mj-lt"/>
            </a:endParaRPr>
          </a:p>
        </p:txBody>
      </p:sp>
      <p:sp>
        <p:nvSpPr>
          <p:cNvPr id="11269" name="Rectangle 6"/>
          <p:cNvSpPr>
            <a:spLocks noChangeArrowheads="1"/>
          </p:cNvSpPr>
          <p:nvPr/>
        </p:nvSpPr>
        <p:spPr bwMode="auto">
          <a:xfrm>
            <a:off x="886670" y="5443539"/>
            <a:ext cx="37321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6600" b="1" dirty="0">
                <a:latin typeface="Times New Roman" pitchFamily="18" charset="0"/>
                <a:cs typeface="Times New Roman" pitchFamily="18" charset="0"/>
              </a:rPr>
              <a:t>VẢI LỤA</a:t>
            </a:r>
          </a:p>
        </p:txBody>
      </p:sp>
    </p:spTree>
    <p:extLst>
      <p:ext uri="{BB962C8B-B14F-4D97-AF65-F5344CB8AC3E}">
        <p14:creationId xmlns:p14="http://schemas.microsoft.com/office/powerpoint/2010/main" val="417010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605</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.VnBahamasBH</vt: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Dụng cụ cắt, khâu, thêu</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Kĩ thuật cắt, khâu, thêu</dc:title>
  <dc:creator>Windows 10 Version 2</dc:creator>
  <cp:lastModifiedBy>47-COMPUTER</cp:lastModifiedBy>
  <cp:revision>20</cp:revision>
  <dcterms:created xsi:type="dcterms:W3CDTF">2019-08-26T14:33:13Z</dcterms:created>
  <dcterms:modified xsi:type="dcterms:W3CDTF">2021-08-29T04:58:58Z</dcterms:modified>
</cp:coreProperties>
</file>