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69" r:id="rId4"/>
    <p:sldId id="273" r:id="rId5"/>
    <p:sldId id="270" r:id="rId6"/>
    <p:sldId id="260" r:id="rId7"/>
    <p:sldId id="262" r:id="rId8"/>
    <p:sldId id="261" r:id="rId9"/>
    <p:sldId id="272" r:id="rId10"/>
    <p:sldId id="263" r:id="rId11"/>
    <p:sldId id="264" r:id="rId12"/>
    <p:sldId id="271"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33F836-211F-4796-BEE0-046E607401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733F836-211F-4796-BEE0-046E607401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733F836-211F-4796-BEE0-046E607401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733F836-211F-4796-BEE0-046E607401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733F836-211F-4796-BEE0-046E607401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733F836-211F-4796-BEE0-046E607401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733F836-211F-4796-BEE0-046E6074019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33F836-211F-4796-BEE0-046E6074019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3F836-211F-4796-BEE0-046E6074019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733F836-211F-4796-BEE0-046E607401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733F836-211F-4796-BEE0-046E607401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AE34-F478-4DE1-87A3-AFAF6A09815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3F836-211F-4796-BEE0-046E60740190}"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6AE34-F478-4DE1-87A3-AFAF6A09815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br>
              <a:rPr lang="en-US" sz="4000" b="1" dirty="0" smtClean="0">
                <a:solidFill>
                  <a:prstClr val="black"/>
                </a:solidFill>
                <a:latin typeface="Times New Roman" panose="02020603050405020304" pitchFamily="18" charset="0"/>
                <a:cs typeface="Times New Roman" panose="02020603050405020304" pitchFamily="18" charset="0"/>
              </a:rPr>
            </a:br>
            <a:br>
              <a:rPr lang="en-US" sz="4000" b="1" dirty="0" smtClean="0">
                <a:solidFill>
                  <a:prstClr val="black"/>
                </a:solidFill>
                <a:latin typeface="Times New Roman" panose="02020603050405020304" pitchFamily="18" charset="0"/>
                <a:cs typeface="Times New Roman" panose="02020603050405020304" pitchFamily="18" charset="0"/>
              </a:rPr>
            </a:br>
            <a:br>
              <a:rPr lang="en-US" sz="4000" b="1" dirty="0" smtClean="0">
                <a:solidFill>
                  <a:prstClr val="black"/>
                </a:solidFill>
                <a:latin typeface="Times New Roman" panose="02020603050405020304" pitchFamily="18" charset="0"/>
                <a:cs typeface="Times New Roman" panose="02020603050405020304" pitchFamily="18" charset="0"/>
              </a:rPr>
            </a:br>
            <a:r>
              <a:rPr lang="en-US" sz="3600" b="1" dirty="0" smtClean="0">
                <a:solidFill>
                  <a:srgbClr val="0070C0"/>
                </a:solidFill>
                <a:latin typeface="Times New Roman" panose="02020603050405020304" pitchFamily="18" charset="0"/>
                <a:cs typeface="Times New Roman" panose="02020603050405020304" pitchFamily="18" charset="0"/>
              </a:rPr>
              <a:t>TRƯỜNG </a:t>
            </a:r>
            <a:r>
              <a:rPr lang="en-US" sz="3600" b="1" dirty="0">
                <a:solidFill>
                  <a:srgbClr val="0070C0"/>
                </a:solidFill>
                <a:latin typeface="Times New Roman" panose="02020603050405020304" pitchFamily="18" charset="0"/>
                <a:cs typeface="Times New Roman" panose="02020603050405020304" pitchFamily="18" charset="0"/>
              </a:rPr>
              <a:t>TIỂU HỌC SÀI </a:t>
            </a:r>
            <a:r>
              <a:rPr lang="en-US" sz="3600" b="1" dirty="0" smtClean="0">
                <a:solidFill>
                  <a:srgbClr val="0070C0"/>
                </a:solidFill>
                <a:latin typeface="Times New Roman" panose="02020603050405020304" pitchFamily="18" charset="0"/>
                <a:cs typeface="Times New Roman" panose="02020603050405020304" pitchFamily="18" charset="0"/>
              </a:rPr>
              <a:t>ĐỒNG</a:t>
            </a:r>
            <a:br>
              <a:rPr lang="en-US" sz="4000" b="1" dirty="0" smtClean="0">
                <a:solidFill>
                  <a:prstClr val="black"/>
                </a:solidFill>
                <a:latin typeface="Times New Roman" panose="02020603050405020304" pitchFamily="18" charset="0"/>
                <a:cs typeface="Times New Roman" panose="02020603050405020304" pitchFamily="18" charset="0"/>
              </a:rPr>
            </a:br>
            <a:r>
              <a:rPr lang="en-US" sz="6000" b="1" dirty="0" smtClean="0">
                <a:solidFill>
                  <a:srgbClr val="0070C0"/>
                </a:solidFill>
                <a:latin typeface="Times New Roman" panose="02020603050405020304" pitchFamily="18" charset="0"/>
                <a:cs typeface="Times New Roman" panose="02020603050405020304" pitchFamily="18" charset="0"/>
              </a:rPr>
              <a:t>TUYÊN TRUYỀN </a:t>
            </a:r>
            <a:br>
              <a:rPr lang="en-US" sz="4000" b="1" dirty="0" smtClean="0">
                <a:solidFill>
                  <a:prstClr val="black"/>
                </a:solidFill>
                <a:latin typeface="Times New Roman" panose="02020603050405020304" pitchFamily="18" charset="0"/>
                <a:cs typeface="Times New Roman" panose="02020603050405020304" pitchFamily="18" charset="0"/>
              </a:rPr>
            </a:br>
            <a:r>
              <a:rPr lang="en-US" sz="4900" b="1" dirty="0" smtClean="0">
                <a:solidFill>
                  <a:srgbClr val="FF0000"/>
                </a:solidFill>
                <a:latin typeface="Times New Roman" panose="02020603050405020304" pitchFamily="18" charset="0"/>
                <a:cs typeface="Times New Roman" panose="02020603050405020304" pitchFamily="18" charset="0"/>
              </a:rPr>
              <a:t> </a:t>
            </a:r>
            <a:r>
              <a:rPr lang="en-US" sz="5300" b="1" dirty="0" smtClean="0">
                <a:solidFill>
                  <a:srgbClr val="FF0000"/>
                </a:solidFill>
                <a:latin typeface="Times New Roman" panose="02020603050405020304" pitchFamily="18" charset="0"/>
                <a:cs typeface="Times New Roman" panose="02020603050405020304" pitchFamily="18" charset="0"/>
              </a:rPr>
              <a:t>PHÒNG CHỐNG </a:t>
            </a:r>
            <a:br>
              <a:rPr lang="en-US" sz="5300" b="1" dirty="0" smtClean="0">
                <a:solidFill>
                  <a:srgbClr val="FF0000"/>
                </a:solidFill>
                <a:latin typeface="Times New Roman" panose="02020603050405020304" pitchFamily="18" charset="0"/>
                <a:cs typeface="Times New Roman" panose="02020603050405020304" pitchFamily="18" charset="0"/>
              </a:rPr>
            </a:br>
            <a:r>
              <a:rPr lang="en-US" sz="5300" b="1" dirty="0" smtClean="0">
                <a:solidFill>
                  <a:srgbClr val="FF0000"/>
                </a:solidFill>
                <a:latin typeface="Times New Roman" panose="02020603050405020304" pitchFamily="18" charset="0"/>
                <a:cs typeface="Times New Roman" panose="02020603050405020304" pitchFamily="18" charset="0"/>
              </a:rPr>
              <a:t>BỆNH SỐT XUẤT HUYẾT</a:t>
            </a:r>
            <a:r>
              <a:rPr lang="en-US" sz="4000" b="1" dirty="0" smtClean="0">
                <a:solidFill>
                  <a:prstClr val="black"/>
                </a:solidFill>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62000" y="3124200"/>
            <a:ext cx="803425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tytyenlac.com/wp-content/uploads/2022/06/f06797d2f0e033be6af13.jp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33400" y="228600"/>
            <a:ext cx="8382000" cy="58975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620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latin typeface="Times New Roman" panose="02020603050405020304" pitchFamily="18" charset="0"/>
                <a:cs typeface="Times New Roman" panose="02020603050405020304" pitchFamily="18" charset="0"/>
              </a:rPr>
              <a:t>PHÂN BIỆT SỐT XH VÀ </a:t>
            </a:r>
            <a:br>
              <a:rPr lang="en-US" sz="4000" b="1" dirty="0" smtClean="0">
                <a:solidFill>
                  <a:srgbClr val="FF0000"/>
                </a:solidFill>
                <a:latin typeface="Times New Roman" panose="02020603050405020304" pitchFamily="18" charset="0"/>
                <a:cs typeface="Times New Roman" panose="02020603050405020304" pitchFamily="18" charset="0"/>
              </a:rPr>
            </a:br>
            <a:r>
              <a:rPr lang="en-US" sz="4000" b="1" dirty="0" smtClean="0">
                <a:solidFill>
                  <a:srgbClr val="FF0000"/>
                </a:solidFill>
                <a:latin typeface="Times New Roman" panose="02020603050405020304" pitchFamily="18" charset="0"/>
                <a:cs typeface="Times New Roman" panose="02020603050405020304" pitchFamily="18" charset="0"/>
              </a:rPr>
              <a:t>SỐT DO CÁC BỆNH KHÁC </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304800" y="1600200"/>
          <a:ext cx="8229600" cy="5303520"/>
        </p:xfrm>
        <a:graphic>
          <a:graphicData uri="http://schemas.openxmlformats.org/drawingml/2006/table">
            <a:tbl>
              <a:tblPr firstRow="1" bandRow="1">
                <a:tableStyleId>{5C22544A-7EE6-4342-B048-85BDC9FD1C3A}</a:tableStyleId>
              </a:tblPr>
              <a:tblGrid>
                <a:gridCol w="2286000"/>
                <a:gridCol w="1981200"/>
                <a:gridCol w="1905000"/>
                <a:gridCol w="2057400"/>
              </a:tblGrid>
              <a:tr h="4495800">
                <a:tc>
                  <a:txBody>
                    <a:bodyPr/>
                    <a:lstStyle/>
                    <a:p>
                      <a:pPr algn="ctr"/>
                      <a:r>
                        <a:rPr lang="en-US" sz="1800" dirty="0" smtClean="0">
                          <a:solidFill>
                            <a:srgbClr val="0070C0"/>
                          </a:solidFill>
                          <a:latin typeface="Times New Roman" panose="02020603050405020304" pitchFamily="18" charset="0"/>
                          <a:cs typeface="Times New Roman" panose="02020603050405020304" pitchFamily="18" charset="0"/>
                        </a:rPr>
                        <a:t>SỐT</a:t>
                      </a:r>
                      <a:r>
                        <a:rPr lang="en-US" sz="1800" baseline="0" dirty="0" smtClean="0">
                          <a:solidFill>
                            <a:srgbClr val="0070C0"/>
                          </a:solidFill>
                          <a:latin typeface="Times New Roman" panose="02020603050405020304" pitchFamily="18" charset="0"/>
                          <a:cs typeface="Times New Roman" panose="02020603050405020304" pitchFamily="18" charset="0"/>
                        </a:rPr>
                        <a:t> XUẤT HUYẾT</a:t>
                      </a:r>
                      <a:endParaRPr lang="en-US" sz="1800" baseline="0" dirty="0" smtClean="0">
                        <a:solidFill>
                          <a:srgbClr val="0070C0"/>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Sốt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cao</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đột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ngột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liên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tục</a:t>
                      </a:r>
                      <a:r>
                        <a:rPr lang="en-US" sz="1800" b="0" baseline="0" dirty="0" smtClean="0">
                          <a:solidFill>
                            <a:schemeClr val="tx1"/>
                          </a:solidFill>
                          <a:latin typeface="Times New Roman" panose="02020603050405020304" pitchFamily="18" charset="0"/>
                          <a:cs typeface="Times New Roman" panose="02020603050405020304" pitchFamily="18" charset="0"/>
                        </a:rPr>
                        <a:t> 39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- 40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C </a:t>
                      </a:r>
                      <a:r>
                        <a:rPr lang="en-US" sz="1800" b="0" baseline="0" dirty="0" err="1" smtClean="0">
                          <a:solidFill>
                            <a:schemeClr val="tx1"/>
                          </a:solidFill>
                          <a:latin typeface="Times New Roman" panose="02020603050405020304" pitchFamily="18" charset="0"/>
                          <a:cs typeface="Times New Roman" panose="02020603050405020304" pitchFamily="18" charset="0"/>
                        </a:rPr>
                        <a:t>trong</a:t>
                      </a:r>
                      <a:r>
                        <a:rPr lang="en-US" sz="1800" b="0" baseline="0" dirty="0" smtClean="0">
                          <a:solidFill>
                            <a:schemeClr val="tx1"/>
                          </a:solidFill>
                          <a:latin typeface="Times New Roman" panose="02020603050405020304" pitchFamily="18" charset="0"/>
                          <a:cs typeface="Times New Roman" panose="02020603050405020304" pitchFamily="18" charset="0"/>
                        </a:rPr>
                        <a:t> 2- 7 </a:t>
                      </a:r>
                      <a:r>
                        <a:rPr lang="en-US" sz="1800" b="0" baseline="0" dirty="0" err="1" smtClean="0">
                          <a:solidFill>
                            <a:schemeClr val="tx1"/>
                          </a:solidFill>
                          <a:latin typeface="Times New Roman" panose="02020603050405020304" pitchFamily="18" charset="0"/>
                          <a:cs typeface="Times New Roman" panose="02020603050405020304" pitchFamily="18" charset="0"/>
                        </a:rPr>
                        <a:t>ngày</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Xuất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huyết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dưới</a:t>
                      </a:r>
                      <a:r>
                        <a:rPr lang="en-US" sz="1800" b="0" baseline="0" dirty="0" smtClean="0">
                          <a:solidFill>
                            <a:schemeClr val="tx1"/>
                          </a:solidFill>
                          <a:latin typeface="Times New Roman" panose="02020603050405020304" pitchFamily="18" charset="0"/>
                          <a:cs typeface="Times New Roman" panose="02020603050405020304" pitchFamily="18" charset="0"/>
                        </a:rPr>
                        <a:t> da , </a:t>
                      </a:r>
                      <a:r>
                        <a:rPr lang="en-US" sz="1800" b="0" baseline="0" dirty="0" err="1" smtClean="0">
                          <a:solidFill>
                            <a:schemeClr val="tx1"/>
                          </a:solidFill>
                          <a:latin typeface="Times New Roman" panose="02020603050405020304" pitchFamily="18" charset="0"/>
                          <a:cs typeface="Times New Roman" panose="02020603050405020304" pitchFamily="18" charset="0"/>
                        </a:rPr>
                        <a:t>niêm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mạc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dạng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chấm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rải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rác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trên</a:t>
                      </a:r>
                      <a:r>
                        <a:rPr lang="en-US" sz="1800" b="0" baseline="0" dirty="0" smtClean="0">
                          <a:solidFill>
                            <a:schemeClr val="tx1"/>
                          </a:solidFill>
                          <a:latin typeface="Times New Roman" panose="02020603050405020304" pitchFamily="18" charset="0"/>
                          <a:cs typeface="Times New Roman" panose="02020603050405020304" pitchFamily="18" charset="0"/>
                        </a:rPr>
                        <a:t> da</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dirty="0" smtClean="0">
                          <a:solidFill>
                            <a:schemeClr val="tx1"/>
                          </a:solidFill>
                          <a:latin typeface="Times New Roman" panose="02020603050405020304" pitchFamily="18" charset="0"/>
                          <a:cs typeface="Times New Roman" panose="02020603050405020304" pitchFamily="18" charset="0"/>
                        </a:rPr>
                        <a:t>-</a:t>
                      </a:r>
                      <a:r>
                        <a:rPr lang="en-US" sz="1800" b="0" dirty="0" err="1" smtClean="0">
                          <a:solidFill>
                            <a:schemeClr val="tx1"/>
                          </a:solidFill>
                          <a:latin typeface="Times New Roman" panose="02020603050405020304" pitchFamily="18" charset="0"/>
                          <a:cs typeface="Times New Roman" panose="02020603050405020304" pitchFamily="18" charset="0"/>
                        </a:rPr>
                        <a:t>Chảy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cam, </a:t>
                      </a:r>
                      <a:r>
                        <a:rPr lang="en-US" sz="1800" b="0" baseline="0" dirty="0" err="1" smtClean="0">
                          <a:solidFill>
                            <a:schemeClr val="tx1"/>
                          </a:solidFill>
                          <a:latin typeface="Times New Roman" panose="02020603050405020304" pitchFamily="18" charset="0"/>
                          <a:cs typeface="Times New Roman" panose="02020603050405020304" pitchFamily="18" charset="0"/>
                        </a:rPr>
                        <a:t>chảy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chân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răng</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Chán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ăn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mệt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mỏi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nhức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cơ</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Xét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nghiệm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Bạch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tiểu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giảm</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Tốc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lắng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tăng</a:t>
                      </a:r>
                      <a:r>
                        <a:rPr lang="en-US" sz="1800" b="0" baseline="0" dirty="0" smtClean="0">
                          <a:solidFill>
                            <a:schemeClr val="tx1"/>
                          </a:solidFill>
                          <a:latin typeface="Times New Roman" panose="02020603050405020304" pitchFamily="18" charset="0"/>
                          <a:cs typeface="Times New Roman" panose="02020603050405020304" pitchFamily="18" charset="0"/>
                        </a:rPr>
                        <a:t> (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bị</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cô</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đặc</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Căng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nốt</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chấm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đỏ</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giây</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800" baseline="0" dirty="0" smtClean="0">
                          <a:solidFill>
                            <a:srgbClr val="0070C0"/>
                          </a:solidFill>
                          <a:latin typeface="Times New Roman" panose="02020603050405020304" pitchFamily="18" charset="0"/>
                          <a:cs typeface="Times New Roman" panose="02020603050405020304" pitchFamily="18" charset="0"/>
                        </a:rPr>
                        <a:t>BỆNH COVID 19</a:t>
                      </a:r>
                      <a:endParaRPr lang="en-US" sz="1800" baseline="0" dirty="0" smtClean="0">
                        <a:solidFill>
                          <a:srgbClr val="0070C0"/>
                        </a:solidFill>
                        <a:latin typeface="Times New Roman" panose="02020603050405020304" pitchFamily="18" charset="0"/>
                        <a:cs typeface="Times New Roman" panose="02020603050405020304" pitchFamily="18" charset="0"/>
                      </a:endParaRPr>
                    </a:p>
                    <a:p>
                      <a:pPr algn="l"/>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Sốt</a:t>
                      </a:r>
                      <a:r>
                        <a:rPr lang="en-US" sz="1800" b="0" baseline="0" dirty="0" smtClean="0">
                          <a:solidFill>
                            <a:schemeClr val="tx1"/>
                          </a:solidFill>
                          <a:latin typeface="Times New Roman" panose="02020603050405020304" pitchFamily="18" charset="0"/>
                          <a:cs typeface="Times New Roman" panose="02020603050405020304" pitchFamily="18" charset="0"/>
                        </a:rPr>
                        <a:t> &gt;= 37,5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C.Trẻ</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em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khởi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phát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sốt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cao</a:t>
                      </a:r>
                      <a:r>
                        <a:rPr lang="en-US" sz="1800" b="0" baseline="0" dirty="0" smtClean="0">
                          <a:solidFill>
                            <a:schemeClr val="tx1"/>
                          </a:solidFill>
                          <a:latin typeface="Times New Roman" panose="02020603050405020304" pitchFamily="18" charset="0"/>
                          <a:cs typeface="Times New Roman" panose="02020603050405020304" pitchFamily="18" charset="0"/>
                        </a:rPr>
                        <a:t> &gt;= 38,5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C </a:t>
                      </a:r>
                      <a:r>
                        <a:rPr lang="en-US" sz="1800" b="0" baseline="0" dirty="0" err="1" smtClean="0">
                          <a:solidFill>
                            <a:schemeClr val="tx1"/>
                          </a:solidFill>
                          <a:latin typeface="Times New Roman" panose="02020603050405020304" pitchFamily="18" charset="0"/>
                          <a:cs typeface="Times New Roman" panose="02020603050405020304" pitchFamily="18" charset="0"/>
                        </a:rPr>
                        <a:t>trong</a:t>
                      </a:r>
                      <a:r>
                        <a:rPr lang="en-US" sz="1800" b="0" baseline="0" dirty="0" smtClean="0">
                          <a:solidFill>
                            <a:schemeClr val="tx1"/>
                          </a:solidFill>
                          <a:latin typeface="Times New Roman" panose="02020603050405020304" pitchFamily="18" charset="0"/>
                          <a:cs typeface="Times New Roman" panose="02020603050405020304" pitchFamily="18" charset="0"/>
                        </a:rPr>
                        <a:t> 2 </a:t>
                      </a:r>
                      <a:r>
                        <a:rPr lang="en-US" sz="1800" b="0" baseline="0" dirty="0" err="1" smtClean="0">
                          <a:solidFill>
                            <a:schemeClr val="tx1"/>
                          </a:solidFill>
                          <a:latin typeface="Times New Roman" panose="02020603050405020304" pitchFamily="18" charset="0"/>
                          <a:cs typeface="Times New Roman" panose="02020603050405020304" pitchFamily="18" charset="0"/>
                        </a:rPr>
                        <a:t>ngày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đầu</a:t>
                      </a:r>
                      <a:r>
                        <a:rPr lang="en-US" sz="1800" b="0" baseline="0" dirty="0" smtClean="0">
                          <a:solidFill>
                            <a:srgbClr val="0070C0"/>
                          </a:solidFill>
                          <a:latin typeface="Times New Roman" panose="02020603050405020304" pitchFamily="18" charset="0"/>
                          <a:cs typeface="Times New Roman" panose="02020603050405020304" pitchFamily="18" charset="0"/>
                        </a:rPr>
                        <a:t> </a:t>
                      </a: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họng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cơ</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cả</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người</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algn="l"/>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Cảm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giác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ớn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lạnh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mệt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mỏi</a:t>
                      </a:r>
                      <a:r>
                        <a:rPr lang="en-US" sz="1800" b="0" baseline="0" dirty="0" smtClean="0">
                          <a:solidFill>
                            <a:schemeClr val="tx1"/>
                          </a:solidFill>
                          <a:latin typeface="Times New Roman" panose="02020603050405020304" pitchFamily="18" charset="0"/>
                          <a:cs typeface="Times New Roman" panose="02020603050405020304" pitchFamily="18" charset="0"/>
                        </a:rPr>
                        <a:t>, ho , </a:t>
                      </a:r>
                      <a:r>
                        <a:rPr lang="en-US" sz="1800" b="0" baseline="0" dirty="0" err="1" smtClean="0">
                          <a:solidFill>
                            <a:schemeClr val="tx1"/>
                          </a:solidFill>
                          <a:latin typeface="Times New Roman" panose="02020603050405020304" pitchFamily="18" charset="0"/>
                          <a:cs typeface="Times New Roman" panose="02020603050405020304" pitchFamily="18" charset="0"/>
                        </a:rPr>
                        <a:t>khó</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thở</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mất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vị</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giác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khứu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giác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Ngạt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mũi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chảy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nước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mũi</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800" dirty="0" smtClean="0">
                          <a:solidFill>
                            <a:srgbClr val="0070C0"/>
                          </a:solidFill>
                          <a:latin typeface="Times New Roman" panose="02020603050405020304" pitchFamily="18" charset="0"/>
                          <a:cs typeface="Times New Roman" panose="02020603050405020304" pitchFamily="18" charset="0"/>
                        </a:rPr>
                        <a:t>CÚM A/H1N1</a:t>
                      </a:r>
                      <a:endParaRPr lang="en-US" sz="1800" dirty="0" smtClean="0">
                        <a:solidFill>
                          <a:srgbClr val="0070C0"/>
                        </a:solidFill>
                        <a:latin typeface="Times New Roman" panose="02020603050405020304" pitchFamily="18" charset="0"/>
                        <a:cs typeface="Times New Roman" panose="02020603050405020304" pitchFamily="18" charset="0"/>
                      </a:endParaRPr>
                    </a:p>
                    <a:p>
                      <a:pPr algn="l"/>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b="0" dirty="0" smtClean="0">
                          <a:solidFill>
                            <a:srgbClr val="0070C0"/>
                          </a:solidFill>
                          <a:latin typeface="Times New Roman" panose="02020603050405020304" pitchFamily="18" charset="0"/>
                          <a:cs typeface="Times New Roman" panose="02020603050405020304" pitchFamily="18" charset="0"/>
                        </a:rPr>
                        <a:t> </a:t>
                      </a:r>
                      <a:r>
                        <a:rPr lang="en-US" sz="1800" b="0" dirty="0" err="1" smtClean="0">
                          <a:solidFill>
                            <a:schemeClr val="tx1"/>
                          </a:solidFill>
                          <a:latin typeface="Times New Roman" panose="02020603050405020304" pitchFamily="18" charset="0"/>
                          <a:cs typeface="Times New Roman" panose="02020603050405020304" pitchFamily="18" charset="0"/>
                        </a:rPr>
                        <a:t>Sốt</a:t>
                      </a:r>
                      <a:r>
                        <a:rPr lang="en-US" sz="1800" b="0" dirty="0" smtClean="0">
                          <a:solidFill>
                            <a:schemeClr val="tx1"/>
                          </a:solidFill>
                          <a:latin typeface="Times New Roman" panose="02020603050405020304" pitchFamily="18" charset="0"/>
                          <a:cs typeface="Times New Roman" panose="02020603050405020304" pitchFamily="18" charset="0"/>
                        </a:rPr>
                        <a:t>&gt;=38,5</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độ</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sốt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cao</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ớn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lạnh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kèm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theo</a:t>
                      </a:r>
                      <a:r>
                        <a:rPr lang="en-US" sz="1800" b="0" baseline="0" dirty="0" smtClean="0">
                          <a:solidFill>
                            <a:schemeClr val="tx1"/>
                          </a:solidFill>
                          <a:latin typeface="Times New Roman" panose="02020603050405020304" pitchFamily="18" charset="0"/>
                          <a:cs typeface="Times New Roman" panose="02020603050405020304" pitchFamily="18" charset="0"/>
                        </a:rPr>
                        <a:t> ho,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họng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sổ</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mũi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ngực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khó</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thở</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cơ</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khớp</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choáng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váng</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Xét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nghiệm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cúm</a:t>
                      </a:r>
                      <a:r>
                        <a:rPr lang="en-US" sz="1800" b="0" baseline="0" dirty="0" smtClean="0">
                          <a:solidFill>
                            <a:schemeClr val="tx1"/>
                          </a:solidFill>
                          <a:latin typeface="Times New Roman" panose="02020603050405020304" pitchFamily="18" charset="0"/>
                          <a:cs typeface="Times New Roman" panose="02020603050405020304" pitchFamily="18" charset="0"/>
                        </a:rPr>
                        <a:t> A: </a:t>
                      </a:r>
                      <a:r>
                        <a:rPr lang="en-US" sz="1800" b="0" baseline="0" dirty="0" err="1" smtClean="0">
                          <a:solidFill>
                            <a:schemeClr val="tx1"/>
                          </a:solidFill>
                          <a:latin typeface="Times New Roman" panose="02020603050405020304" pitchFamily="18" charset="0"/>
                          <a:cs typeface="Times New Roman" panose="02020603050405020304" pitchFamily="18" charset="0"/>
                        </a:rPr>
                        <a:t>Lấy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dịch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họng</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en-US" sz="1800" b="0" baseline="0" dirty="0" smtClean="0">
                          <a:solidFill>
                            <a:schemeClr val="tx1"/>
                          </a:solidFill>
                          <a:latin typeface="Times New Roman" panose="02020603050405020304" pitchFamily="18" charset="0"/>
                          <a:cs typeface="Times New Roman" panose="02020603050405020304" pitchFamily="18" charset="0"/>
                        </a:rPr>
                        <a:t>-</a:t>
                      </a:r>
                      <a:r>
                        <a:rPr lang="en-US" sz="1800" b="0" baseline="0" dirty="0" err="1" smtClean="0">
                          <a:solidFill>
                            <a:schemeClr val="tx1"/>
                          </a:solidFill>
                          <a:latin typeface="Times New Roman" panose="02020603050405020304" pitchFamily="18" charset="0"/>
                          <a:cs typeface="Times New Roman" panose="02020603050405020304" pitchFamily="18" charset="0"/>
                        </a:rPr>
                        <a:t>Xét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nghiệm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Bạch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Tiểu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cầu</a:t>
                      </a:r>
                      <a:r>
                        <a:rPr lang="en-US" sz="1800" b="0" baseline="0" dirty="0" smtClean="0">
                          <a:solidFill>
                            <a:schemeClr val="tx1"/>
                          </a:solidFill>
                          <a:latin typeface="Times New Roman" panose="02020603050405020304" pitchFamily="18" charset="0"/>
                          <a:cs typeface="Times New Roman" panose="02020603050405020304" pitchFamily="18" charset="0"/>
                        </a:rPr>
                        <a:t> , </a:t>
                      </a:r>
                      <a:r>
                        <a:rPr lang="en-US" sz="1800" b="0" baseline="0" dirty="0" err="1" smtClean="0">
                          <a:solidFill>
                            <a:schemeClr val="tx1"/>
                          </a:solidFill>
                          <a:latin typeface="Times New Roman" panose="02020603050405020304" pitchFamily="18" charset="0"/>
                          <a:cs typeface="Times New Roman" panose="02020603050405020304" pitchFamily="18" charset="0"/>
                        </a:rPr>
                        <a:t>Hồng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cầu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bình</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thường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không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bị</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cô</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đặc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máu</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800" dirty="0" smtClean="0">
                          <a:solidFill>
                            <a:srgbClr val="0070C0"/>
                          </a:solidFill>
                          <a:latin typeface="Times New Roman" panose="02020603050405020304" pitchFamily="18" charset="0"/>
                          <a:cs typeface="Times New Roman" panose="02020603050405020304" pitchFamily="18" charset="0"/>
                        </a:rPr>
                        <a:t>  SỐT</a:t>
                      </a:r>
                      <a:r>
                        <a:rPr lang="en-US" sz="1800" baseline="0" dirty="0" smtClean="0">
                          <a:solidFill>
                            <a:srgbClr val="0070C0"/>
                          </a:solidFill>
                          <a:latin typeface="Times New Roman" panose="02020603050405020304" pitchFamily="18" charset="0"/>
                          <a:cs typeface="Times New Roman" panose="02020603050405020304" pitchFamily="18" charset="0"/>
                        </a:rPr>
                        <a:t> PHÁT BAN</a:t>
                      </a:r>
                      <a:endParaRPr lang="en-US" sz="1800" baseline="0" dirty="0" smtClean="0">
                        <a:solidFill>
                          <a:srgbClr val="0070C0"/>
                        </a:solidFill>
                        <a:latin typeface="Times New Roman" panose="02020603050405020304" pitchFamily="18" charset="0"/>
                        <a:cs typeface="Times New Roman" panose="02020603050405020304" pitchFamily="18" charset="0"/>
                      </a:endParaRPr>
                    </a:p>
                    <a:p>
                      <a:pPr algn="l"/>
                      <a:r>
                        <a:rPr lang="en-US" sz="1800" baseline="0" dirty="0" smtClean="0">
                          <a:solidFill>
                            <a:srgbClr val="0070C0"/>
                          </a:solidFill>
                          <a:latin typeface="Times New Roman" panose="02020603050405020304" pitchFamily="18" charset="0"/>
                          <a:cs typeface="Times New Roman" panose="02020603050405020304" pitchFamily="18" charset="0"/>
                        </a:rPr>
                        <a:t>   </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Sốt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cao</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từng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cơn</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r>
                        <a:rPr lang="en-US" sz="1800" b="0" baseline="0" dirty="0" smtClean="0">
                          <a:solidFill>
                            <a:schemeClr val="tx1"/>
                          </a:solidFill>
                          <a:latin typeface="Times New Roman" panose="02020603050405020304" pitchFamily="18" charset="0"/>
                          <a:cs typeface="Times New Roman" panose="02020603050405020304" pitchFamily="18" charset="0"/>
                        </a:rPr>
                        <a:t>Ho, </a:t>
                      </a:r>
                      <a:r>
                        <a:rPr lang="en-US" sz="1800" b="0" baseline="0" dirty="0" err="1" smtClean="0">
                          <a:solidFill>
                            <a:schemeClr val="tx1"/>
                          </a:solidFill>
                          <a:latin typeface="Times New Roman" panose="02020603050405020304" pitchFamily="18" charset="0"/>
                          <a:cs typeface="Times New Roman" panose="02020603050405020304" pitchFamily="18" charset="0"/>
                        </a:rPr>
                        <a:t>đau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họng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chảy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nước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mũi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mệt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mỏi</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r>
                        <a:rPr lang="en-US" sz="1800" b="0" baseline="0" dirty="0" err="1" smtClean="0">
                          <a:solidFill>
                            <a:schemeClr val="tx1"/>
                          </a:solidFill>
                          <a:latin typeface="Times New Roman" panose="02020603050405020304" pitchFamily="18" charset="0"/>
                          <a:cs typeface="Times New Roman" panose="02020603050405020304" pitchFamily="18" charset="0"/>
                        </a:rPr>
                        <a:t>Rối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loạn</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tiêu</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hóa</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r>
                        <a:rPr lang="en-US" sz="1800" b="0" baseline="0" dirty="0" err="1" smtClean="0">
                          <a:solidFill>
                            <a:schemeClr val="tx1"/>
                          </a:solidFill>
                          <a:latin typeface="Times New Roman" panose="02020603050405020304" pitchFamily="18" charset="0"/>
                          <a:cs typeface="Times New Roman" panose="02020603050405020304" pitchFamily="18" charset="0"/>
                        </a:rPr>
                        <a:t>Nổi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phát</a:t>
                      </a:r>
                      <a:r>
                        <a:rPr lang="en-US" sz="1800" b="0" baseline="0" dirty="0" smtClean="0">
                          <a:solidFill>
                            <a:schemeClr val="tx1"/>
                          </a:solidFill>
                          <a:latin typeface="Times New Roman" panose="02020603050405020304" pitchFamily="18" charset="0"/>
                          <a:cs typeface="Times New Roman" panose="02020603050405020304" pitchFamily="18" charset="0"/>
                        </a:rPr>
                        <a:t> ban 3-5 </a:t>
                      </a:r>
                      <a:r>
                        <a:rPr lang="en-US" sz="1800" b="0" baseline="0" dirty="0" err="1" smtClean="0">
                          <a:solidFill>
                            <a:schemeClr val="tx1"/>
                          </a:solidFill>
                          <a:latin typeface="Times New Roman" panose="02020603050405020304" pitchFamily="18" charset="0"/>
                          <a:cs typeface="Times New Roman" panose="02020603050405020304" pitchFamily="18" charset="0"/>
                        </a:rPr>
                        <a:t>ngày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rồi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lặn</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r>
                        <a:rPr lang="en-US" sz="1800" b="0" baseline="0" dirty="0" err="1" smtClean="0">
                          <a:solidFill>
                            <a:schemeClr val="tx1"/>
                          </a:solidFill>
                          <a:latin typeface="Times New Roman" panose="02020603050405020304" pitchFamily="18" charset="0"/>
                          <a:cs typeface="Times New Roman" panose="02020603050405020304" pitchFamily="18" charset="0"/>
                        </a:rPr>
                        <a:t>Căng</a:t>
                      </a:r>
                      <a:r>
                        <a:rPr lang="en-US" sz="1800" b="0" baseline="0" dirty="0" smtClean="0">
                          <a:solidFill>
                            <a:schemeClr val="tx1"/>
                          </a:solidFill>
                          <a:latin typeface="Times New Roman" panose="02020603050405020304" pitchFamily="18" charset="0"/>
                          <a:cs typeface="Times New Roman" panose="02020603050405020304" pitchFamily="18" charset="0"/>
                        </a:rPr>
                        <a:t> da </a:t>
                      </a:r>
                      <a:r>
                        <a:rPr lang="en-US" sz="1800" b="0" baseline="0" dirty="0" err="1" smtClean="0">
                          <a:solidFill>
                            <a:schemeClr val="tx1"/>
                          </a:solidFill>
                          <a:latin typeface="Times New Roman" panose="02020603050405020304" pitchFamily="18" charset="0"/>
                          <a:cs typeface="Times New Roman" panose="02020603050405020304" pitchFamily="18" charset="0"/>
                        </a:rPr>
                        <a:t>nốt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chấm</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đỏ</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mất</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đi</a:t>
                      </a:r>
                      <a:r>
                        <a:rPr lang="en-US" sz="1800" b="0" baseline="0" dirty="0" smtClean="0">
                          <a:solidFill>
                            <a:schemeClr val="tx1"/>
                          </a:solidFill>
                          <a:latin typeface="Times New Roman" panose="02020603050405020304" pitchFamily="18" charset="0"/>
                          <a:cs typeface="Times New Roman" panose="02020603050405020304" pitchFamily="18" charset="0"/>
                        </a:rPr>
                        <a:t> , </a:t>
                      </a:r>
                      <a:r>
                        <a:rPr lang="en-US" sz="1800" b="0" baseline="0" dirty="0" err="1" smtClean="0">
                          <a:solidFill>
                            <a:schemeClr val="tx1"/>
                          </a:solidFill>
                          <a:latin typeface="Times New Roman" panose="02020603050405020304" pitchFamily="18" charset="0"/>
                          <a:cs typeface="Times New Roman" panose="02020603050405020304" pitchFamily="18" charset="0"/>
                        </a:rPr>
                        <a:t>buông</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tay</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ra</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nốt</a:t>
                      </a:r>
                      <a:r>
                        <a:rPr lang="en-US" sz="1800" b="0" baseline="0" dirty="0" smtClean="0">
                          <a:solidFill>
                            <a:schemeClr val="tx1"/>
                          </a:solidFill>
                          <a:latin typeface="Times New Roman" panose="02020603050405020304" pitchFamily="18" charset="0"/>
                          <a:cs typeface="Times New Roman" panose="02020603050405020304" pitchFamily="18" charset="0"/>
                        </a:rPr>
                        <a:t> ban </a:t>
                      </a:r>
                      <a:r>
                        <a:rPr lang="en-US" sz="1800" b="0" baseline="0" dirty="0" err="1" smtClean="0">
                          <a:solidFill>
                            <a:schemeClr val="tx1"/>
                          </a:solidFill>
                          <a:latin typeface="Times New Roman" panose="02020603050405020304" pitchFamily="18" charset="0"/>
                          <a:cs typeface="Times New Roman" panose="02020603050405020304" pitchFamily="18" charset="0"/>
                        </a:rPr>
                        <a:t>hồi</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phục</a:t>
                      </a:r>
                      <a:r>
                        <a:rPr lang="en-US" sz="1800" b="0" baseline="0" dirty="0" smtClean="0">
                          <a:solidFill>
                            <a:schemeClr val="tx1"/>
                          </a:solidFill>
                          <a:latin typeface="Times New Roman" panose="02020603050405020304" pitchFamily="18" charset="0"/>
                          <a:cs typeface="Times New Roman" panose="02020603050405020304" pitchFamily="18" charset="0"/>
                        </a:rPr>
                        <a:t> </a:t>
                      </a:r>
                      <a:r>
                        <a:rPr lang="en-US" sz="1800" b="0" baseline="0" dirty="0" err="1" smtClean="0">
                          <a:solidFill>
                            <a:schemeClr val="tx1"/>
                          </a:solidFill>
                          <a:latin typeface="Times New Roman" panose="02020603050405020304" pitchFamily="18" charset="0"/>
                          <a:cs typeface="Times New Roman" panose="02020603050405020304" pitchFamily="18" charset="0"/>
                        </a:rPr>
                        <a:t>ngay</a:t>
                      </a:r>
                      <a:r>
                        <a:rPr lang="en-US" sz="1800" b="0" baseline="0" dirty="0" smtClean="0">
                          <a:solidFill>
                            <a:schemeClr val="tx1"/>
                          </a:solidFill>
                          <a:latin typeface="Times New Roman" panose="02020603050405020304" pitchFamily="18" charset="0"/>
                          <a:cs typeface="Times New Roman" panose="02020603050405020304" pitchFamily="18" charset="0"/>
                        </a:rPr>
                        <a:t>.</a:t>
                      </a:r>
                      <a:endParaRPr lang="en-US" sz="1800" b="0"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cxnSp>
        <p:nvCxnSpPr>
          <p:cNvPr id="6" name="Straight Connector 5"/>
          <p:cNvCxnSpPr/>
          <p:nvPr/>
        </p:nvCxnSpPr>
        <p:spPr>
          <a:xfrm>
            <a:off x="2514600" y="1752600"/>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0" y="1828800"/>
            <a:ext cx="0" cy="449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77000" y="1752600"/>
            <a:ext cx="76200" cy="457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380999"/>
          </a:xfrm>
        </p:spPr>
        <p:txBody>
          <a:bodyPr>
            <a:normAutofit fontScale="90000"/>
          </a:bodyPr>
          <a:lstStyle/>
          <a:p>
            <a:r>
              <a:rPr lang="en-US" sz="2700" dirty="0" err="1">
                <a:solidFill>
                  <a:srgbClr val="222222"/>
                </a:solidFill>
                <a:latin typeface="Times New Roman" panose="02020603050405020304"/>
                <a:ea typeface="Times New Roman" panose="02020603050405020304"/>
                <a:cs typeface="Times New Roman" panose="02020603050405020304"/>
              </a:rPr>
              <a:t>Sốt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xuất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huyết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là</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một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bệnh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truyền</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nhiễm</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cấp</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tính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bệnh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lây</a:t>
            </a:r>
            <a:r>
              <a:rPr lang="en-US" sz="2700" dirty="0">
                <a:solidFill>
                  <a:srgbClr val="222222"/>
                </a:solidFill>
                <a:latin typeface="Times New Roman" panose="02020603050405020304"/>
                <a:ea typeface="Times New Roman" panose="02020603050405020304"/>
                <a:cs typeface="Times New Roman" panose="02020603050405020304"/>
              </a:rPr>
              <a:t> do </a:t>
            </a:r>
            <a:r>
              <a:rPr lang="en-US" sz="2700" dirty="0" err="1">
                <a:solidFill>
                  <a:srgbClr val="222222"/>
                </a:solidFill>
                <a:latin typeface="Times New Roman" panose="02020603050405020304"/>
                <a:ea typeface="Times New Roman" panose="02020603050405020304"/>
                <a:cs typeface="Times New Roman" panose="02020603050405020304"/>
              </a:rPr>
              <a:t>muỗi</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vằn</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đốt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truyền</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siêu</a:t>
            </a:r>
            <a:r>
              <a:rPr lang="en-US" sz="2700" dirty="0">
                <a:solidFill>
                  <a:srgbClr val="222222"/>
                </a:solidFill>
                <a:latin typeface="Times New Roman" panose="02020603050405020304"/>
                <a:ea typeface="Times New Roman" panose="02020603050405020304"/>
                <a:cs typeface="Times New Roman" panose="02020603050405020304"/>
              </a:rPr>
              <a:t> vi </a:t>
            </a:r>
            <a:r>
              <a:rPr lang="en-US" sz="2700" dirty="0" err="1">
                <a:solidFill>
                  <a:srgbClr val="222222"/>
                </a:solidFill>
                <a:latin typeface="Times New Roman" panose="02020603050405020304"/>
                <a:ea typeface="Times New Roman" panose="02020603050405020304"/>
                <a:cs typeface="Times New Roman" panose="02020603050405020304"/>
              </a:rPr>
              <a:t>trùng</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từ</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người</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bệnh</a:t>
            </a:r>
            <a:r>
              <a:rPr lang="en-US" sz="2700" dirty="0">
                <a:solidFill>
                  <a:srgbClr val="222222"/>
                </a:solidFill>
                <a:latin typeface="Times New Roman" panose="02020603050405020304"/>
                <a:ea typeface="Times New Roman" panose="02020603050405020304"/>
                <a:cs typeface="Times New Roman" panose="02020603050405020304"/>
              </a:rPr>
              <a:t> sang </a:t>
            </a:r>
            <a:r>
              <a:rPr lang="en-US" sz="2700" dirty="0" err="1">
                <a:solidFill>
                  <a:srgbClr val="222222"/>
                </a:solidFill>
                <a:latin typeface="Times New Roman" panose="02020603050405020304"/>
                <a:ea typeface="Times New Roman" panose="02020603050405020304"/>
                <a:cs typeface="Times New Roman" panose="02020603050405020304"/>
              </a:rPr>
              <a:t>người</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lành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Bệnh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xảy</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ra</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quanh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năm</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nhưng</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thường</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bùng</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phát</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thành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dịch</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lớn</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vào</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mùa</a:t>
            </a:r>
            <a:r>
              <a:rPr lang="en-US" sz="2700" dirty="0">
                <a:solidFill>
                  <a:srgbClr val="222222"/>
                </a:solidFill>
                <a:latin typeface="Times New Roman" panose="02020603050405020304"/>
                <a:ea typeface="Times New Roman" panose="02020603050405020304"/>
                <a:cs typeface="Times New Roman" panose="02020603050405020304"/>
              </a:rPr>
              <a:t> </a:t>
            </a:r>
            <a:r>
              <a:rPr lang="en-US" sz="2700" dirty="0" err="1">
                <a:solidFill>
                  <a:srgbClr val="222222"/>
                </a:solidFill>
                <a:latin typeface="Times New Roman" panose="02020603050405020304"/>
                <a:ea typeface="Times New Roman" panose="02020603050405020304"/>
                <a:cs typeface="Times New Roman" panose="02020603050405020304"/>
              </a:rPr>
              <a:t>mưa</a:t>
            </a:r>
            <a:r>
              <a:rPr lang="en-US" sz="2700" dirty="0">
                <a:solidFill>
                  <a:srgbClr val="222222"/>
                </a:solidFill>
                <a:latin typeface="Times New Roman" panose="02020603050405020304"/>
                <a:ea typeface="Times New Roman" panose="02020603050405020304"/>
                <a:cs typeface="Times New Roman" panose="02020603050405020304"/>
              </a:rPr>
              <a:t>,</a:t>
            </a:r>
            <a:r>
              <a:rPr lang="en-US" sz="3200" dirty="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từ</a:t>
            </a:r>
            <a:r>
              <a:rPr lang="en-US" sz="3200" b="1" dirty="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tháng</a:t>
            </a:r>
            <a:r>
              <a:rPr lang="en-US" sz="3200" b="1" dirty="0">
                <a:solidFill>
                  <a:srgbClr val="222222"/>
                </a:solidFill>
                <a:latin typeface="Times New Roman" panose="02020603050405020304"/>
                <a:ea typeface="Times New Roman" panose="02020603050405020304"/>
                <a:cs typeface="Times New Roman" panose="02020603050405020304"/>
              </a:rPr>
              <a:t> 4 </a:t>
            </a:r>
            <a:r>
              <a:rPr lang="en-US" sz="3200" b="1" dirty="0" err="1">
                <a:solidFill>
                  <a:srgbClr val="222222"/>
                </a:solidFill>
                <a:latin typeface="Times New Roman" panose="02020603050405020304"/>
                <a:ea typeface="Times New Roman" panose="02020603050405020304"/>
                <a:cs typeface="Times New Roman" panose="02020603050405020304"/>
              </a:rPr>
              <a:t>đến</a:t>
            </a:r>
            <a:r>
              <a:rPr lang="en-US" sz="3200" b="1" dirty="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tháng</a:t>
            </a:r>
            <a:r>
              <a:rPr lang="en-US" sz="3200" b="1" dirty="0">
                <a:solidFill>
                  <a:srgbClr val="222222"/>
                </a:solidFill>
                <a:latin typeface="Times New Roman" panose="02020603050405020304"/>
                <a:ea typeface="Times New Roman" panose="02020603050405020304"/>
                <a:cs typeface="Times New Roman" panose="02020603050405020304"/>
              </a:rPr>
              <a:t> 11</a:t>
            </a:r>
            <a:r>
              <a:rPr lang="en-US" sz="3200" dirty="0">
                <a:solidFill>
                  <a:srgbClr val="222222"/>
                </a:solidFill>
                <a:latin typeface="Times New Roman" panose="02020603050405020304"/>
                <a:ea typeface="Times New Roman" panose="02020603050405020304"/>
                <a:cs typeface="Times New Roman" panose="02020603050405020304"/>
              </a:rPr>
              <a:t>. </a:t>
            </a:r>
            <a:br>
              <a:rPr lang="en-US" sz="3200" dirty="0" smtClean="0">
                <a:solidFill>
                  <a:srgbClr val="222222"/>
                </a:solidFill>
                <a:latin typeface="Times New Roman" panose="02020603050405020304"/>
                <a:ea typeface="Times New Roman" panose="02020603050405020304"/>
                <a:cs typeface="Times New Roman" panose="02020603050405020304"/>
              </a:rPr>
            </a:br>
            <a:r>
              <a:rPr lang="en-US" sz="3200" b="1" dirty="0" err="1" smtClean="0">
                <a:solidFill>
                  <a:srgbClr val="222222"/>
                </a:solidFill>
                <a:latin typeface="Times New Roman" panose="02020603050405020304"/>
                <a:ea typeface="Times New Roman" panose="02020603050405020304"/>
                <a:cs typeface="Times New Roman" panose="02020603050405020304"/>
              </a:rPr>
              <a:t>Bệnh</a:t>
            </a:r>
            <a:r>
              <a:rPr lang="en-US" sz="3200" b="1" dirty="0" smtClean="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xảy</a:t>
            </a:r>
            <a:r>
              <a:rPr lang="en-US" sz="3200" b="1" dirty="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ra</a:t>
            </a:r>
            <a:r>
              <a:rPr lang="en-US" sz="3200" b="1" dirty="0">
                <a:solidFill>
                  <a:srgbClr val="222222"/>
                </a:solidFill>
                <a:latin typeface="Times New Roman" panose="02020603050405020304"/>
                <a:ea typeface="Times New Roman" panose="02020603050405020304"/>
                <a:cs typeface="Times New Roman" panose="02020603050405020304"/>
              </a:rPr>
              <a:t> </a:t>
            </a:r>
            <a:r>
              <a:rPr lang="en-US" sz="3200" b="1" dirty="0" smtClean="0">
                <a:solidFill>
                  <a:srgbClr val="222222"/>
                </a:solidFill>
                <a:latin typeface="Times New Roman" panose="02020603050405020304"/>
                <a:ea typeface="Times New Roman" panose="02020603050405020304"/>
                <a:cs typeface="Times New Roman" panose="02020603050405020304"/>
              </a:rPr>
              <a:t>ở </a:t>
            </a:r>
            <a:r>
              <a:rPr lang="en-US" sz="3200" b="1" dirty="0" err="1" smtClean="0">
                <a:solidFill>
                  <a:srgbClr val="222222"/>
                </a:solidFill>
                <a:latin typeface="Times New Roman" panose="02020603050405020304"/>
                <a:ea typeface="Times New Roman" panose="02020603050405020304"/>
                <a:cs typeface="Times New Roman" panose="02020603050405020304"/>
              </a:rPr>
              <a:t>mọi</a:t>
            </a:r>
            <a:r>
              <a:rPr lang="en-US" sz="3200" b="1" dirty="0" smtClean="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lứa</a:t>
            </a:r>
            <a:r>
              <a:rPr lang="en-US" sz="3200" b="1" dirty="0">
                <a:solidFill>
                  <a:srgbClr val="222222"/>
                </a:solidFill>
                <a:latin typeface="Times New Roman" panose="02020603050405020304"/>
                <a:ea typeface="Times New Roman" panose="02020603050405020304"/>
                <a:cs typeface="Times New Roman" panose="02020603050405020304"/>
              </a:rPr>
              <a:t> </a:t>
            </a:r>
            <a:r>
              <a:rPr lang="en-US" sz="3200" b="1" dirty="0" err="1">
                <a:solidFill>
                  <a:srgbClr val="222222"/>
                </a:solidFill>
                <a:latin typeface="Times New Roman" panose="02020603050405020304"/>
                <a:ea typeface="Times New Roman" panose="02020603050405020304"/>
                <a:cs typeface="Times New Roman" panose="02020603050405020304"/>
              </a:rPr>
              <a:t>tuổi</a:t>
            </a:r>
            <a:r>
              <a:rPr lang="en-US" sz="3200" b="1" dirty="0" smtClean="0">
                <a:solidFill>
                  <a:srgbClr val="222222"/>
                </a:solidFill>
                <a:latin typeface="Times New Roman" panose="02020603050405020304"/>
                <a:ea typeface="Times New Roman" panose="02020603050405020304"/>
                <a:cs typeface="Times New Roman" panose="02020603050405020304"/>
              </a:rPr>
              <a:t>.</a:t>
            </a:r>
            <a:br>
              <a:rPr lang="en-US" sz="3200" dirty="0" smtClean="0">
                <a:solidFill>
                  <a:srgbClr val="222222"/>
                </a:solidFill>
                <a:latin typeface="Times New Roman" panose="02020603050405020304"/>
                <a:ea typeface="Times New Roman" panose="02020603050405020304"/>
                <a:cs typeface="Times New Roman" panose="02020603050405020304"/>
              </a:rPr>
            </a:br>
            <a:r>
              <a:rPr lang="en-US" sz="3200" b="1" dirty="0" err="1" smtClean="0">
                <a:solidFill>
                  <a:srgbClr val="FF0000"/>
                </a:solidFill>
                <a:latin typeface="Times New Roman" panose="02020603050405020304"/>
                <a:ea typeface="Times New Roman" panose="02020603050405020304"/>
                <a:cs typeface="Times New Roman" panose="02020603050405020304"/>
              </a:rPr>
              <a:t>Hình</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ảnh</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các</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nốt</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xuất</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huyết</a:t>
            </a:r>
            <a:r>
              <a:rPr lang="en-US" sz="3200" b="1" dirty="0" smtClean="0">
                <a:solidFill>
                  <a:srgbClr val="FF0000"/>
                </a:solidFill>
                <a:latin typeface="Times New Roman" panose="02020603050405020304"/>
                <a:ea typeface="Times New Roman" panose="02020603050405020304"/>
                <a:cs typeface="Times New Roman" panose="02020603050405020304"/>
              </a:rPr>
              <a:t> </a:t>
            </a:r>
            <a:r>
              <a:rPr lang="en-US" sz="3200" b="1" dirty="0" err="1" smtClean="0">
                <a:solidFill>
                  <a:srgbClr val="FF0000"/>
                </a:solidFill>
                <a:latin typeface="Times New Roman" panose="02020603050405020304"/>
                <a:ea typeface="Times New Roman" panose="02020603050405020304"/>
                <a:cs typeface="Times New Roman" panose="02020603050405020304"/>
              </a:rPr>
              <a:t>trên</a:t>
            </a:r>
            <a:r>
              <a:rPr lang="en-US" sz="3200" b="1" dirty="0" smtClean="0">
                <a:solidFill>
                  <a:srgbClr val="FF0000"/>
                </a:solidFill>
                <a:latin typeface="Times New Roman" panose="02020603050405020304"/>
                <a:ea typeface="Times New Roman" panose="02020603050405020304"/>
                <a:cs typeface="Times New Roman" panose="02020603050405020304"/>
              </a:rPr>
              <a:t> da</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1164" y="3048000"/>
            <a:ext cx="777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33400" y="2286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endParaRPr lang="en-US" dirty="0"/>
          </a:p>
        </p:txBody>
      </p:sp>
      <p:pic>
        <p:nvPicPr>
          <p:cNvPr id="307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620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tytyenlac.com/wp-content/uploads/2022/06/e39cee2b89194a4713087.jp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228600"/>
            <a:ext cx="8458200" cy="5897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tytyenlac.com/wp-content/uploads/2022/06/b2cd5179364bf515ac5a5.jp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 y="228600"/>
            <a:ext cx="8610600" cy="58975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tytyenlac.com/wp-content/uploads/2022/06/b342c6f4a1c662983bd78.jp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 y="228600"/>
            <a:ext cx="8458200" cy="617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04800" y="304800"/>
            <a:ext cx="8610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tytyenlac.com/wp-content/uploads/2022/06/f9e2ed568a64493a10756.jpg"/>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228600"/>
            <a:ext cx="8305800" cy="58975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1388</Words>
  <Application>WPS Presentation</Application>
  <PresentationFormat>On-screen Show (4:3)</PresentationFormat>
  <Paragraphs>33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Times New Roman</vt:lpstr>
      <vt:lpstr>Times New Roman</vt:lpstr>
      <vt:lpstr>Microsoft YaHei</vt:lpstr>
      <vt:lpstr>Arial Unicode MS</vt:lpstr>
      <vt:lpstr>Calibri</vt:lpstr>
      <vt:lpstr>Office Theme</vt:lpstr>
      <vt:lpstr>   TRƯỜNG THCS SÀI ĐỒNG TẬP HUẤN   PHÒNG CHỐNG  BỆNH SỐT XUẤT HUYẾT </vt:lpstr>
      <vt:lpstr>Sốt xuất huyết là một bệnh truyền nhiễm cấp tính, bệnh lây do muỗi vằn đốt, truyền siêu vi trùng từ người bệnh sang người lành. Bệnh xảy ra quanh năm nhưng thường bùng phát thành dịch lớn vào mùa mưa, từ tháng 4 đến tháng 11.  Bệnh xảy ra ở mọi lứa tuổi. Hình ảnh các nốt xuất huyết trên da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PHÂN BIỆT SỐT XH VÀ  SỐT DO CÁC BỆNH KHÁC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SÀI ĐỒNG  TUYÊN TRUYỀN PHÒNG CHỐNG DỊCH SỐT XUẤT HUYẾT DANGUE</dc:title>
  <dc:creator>Techsi.vn</dc:creator>
  <cp:lastModifiedBy>Techsi.vn</cp:lastModifiedBy>
  <cp:revision>11</cp:revision>
  <dcterms:created xsi:type="dcterms:W3CDTF">2022-09-14T01:49:00Z</dcterms:created>
  <dcterms:modified xsi:type="dcterms:W3CDTF">2022-09-19T08:15:47Z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20F0E53E20F244EDBBEFB0EF82A628AC</vt:lpwstr>
  </property>
  <property fmtid="{D5CDD505-2E9C-101B-9397-08002B2CF9AE}" pid="3" name="KSOProductBuildVer">
    <vt:lpwstr>1033-11.2.0.11306</vt:lpwstr>
  </property>
</Properties>
</file>