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2" r:id="rId2"/>
    <p:sldId id="337" r:id="rId3"/>
    <p:sldId id="353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338" r:id="rId12"/>
    <p:sldId id="347" r:id="rId13"/>
    <p:sldId id="348" r:id="rId14"/>
    <p:sldId id="349" r:id="rId15"/>
    <p:sldId id="350" r:id="rId16"/>
    <p:sldId id="351" r:id="rId17"/>
    <p:sldId id="343" r:id="rId18"/>
  </p:sldIdLst>
  <p:sldSz cx="12195175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85D"/>
    <a:srgbClr val="FDF5C5"/>
    <a:srgbClr val="85CA3A"/>
    <a:srgbClr val="CCE9AD"/>
    <a:srgbClr val="BCE292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4" autoAdjust="0"/>
    <p:restoredTop sz="89324" autoAdjust="0"/>
  </p:normalViewPr>
  <p:slideViewPr>
    <p:cSldViewPr showGuides="1">
      <p:cViewPr varScale="1">
        <p:scale>
          <a:sx n="25" d="100"/>
          <a:sy n="25" d="100"/>
        </p:scale>
        <p:origin x="690" y="1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4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Câu</a:t>
            </a:r>
            <a:r>
              <a:rPr lang="vi-VN" altLang="zh-CN" baseline="0" dirty="0"/>
              <a:t> hỏi thêm: Những phép tính có kết quả bằng 12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Thêm</a:t>
            </a:r>
            <a:r>
              <a:rPr lang="vi-VN" altLang="zh-CN" baseline="0" dirty="0"/>
              <a:t> BTMR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GV kích</a:t>
            </a:r>
            <a:r>
              <a:rPr lang="vi-VN" altLang="zh-CN" baseline="0" dirty="0"/>
              <a:t> chuột vào từng con gấu để hiện đáp án.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MR: Không</a:t>
            </a:r>
            <a:r>
              <a:rPr lang="vi-VN" baseline="0" dirty="0"/>
              <a:t> thực hiện tính điền dấu so sánh.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21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72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hdphoto" Target="../media/hdphoto2.wdp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slide" Target="slide5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37.jpeg"/><Relationship Id="rId4" Type="http://schemas.openxmlformats.org/officeDocument/2006/relationships/image" Target="../media/image30.jpe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e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e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jpe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58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2"/>
          <a:srcRect l="2343" t="2513" r="1562"/>
          <a:stretch>
            <a:fillRect/>
          </a:stretch>
        </p:blipFill>
        <p:spPr>
          <a:xfrm flipH="1">
            <a:off x="1587" y="0"/>
            <a:ext cx="1219200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5988" y="6130110"/>
            <a:ext cx="1008035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11119795" y="6186408"/>
            <a:ext cx="816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2214" y="3143248"/>
            <a:ext cx="6965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608541" y="541112"/>
            <a:ext cx="3417867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0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13211" y="2856418"/>
            <a:ext cx="1041574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59710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649315" y="2928426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9314" y="4008546"/>
            <a:ext cx="57606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1443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</a:p>
        </p:txBody>
      </p:sp>
      <p:grpSp>
        <p:nvGrpSpPr>
          <p:cNvPr id="11" name="组合 16"/>
          <p:cNvGrpSpPr/>
          <p:nvPr/>
        </p:nvGrpSpPr>
        <p:grpSpPr>
          <a:xfrm>
            <a:off x="2641203" y="4080554"/>
            <a:ext cx="1041574" cy="968416"/>
            <a:chOff x="3128671" y="1872384"/>
            <a:chExt cx="769036" cy="726312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3" name="文本框 18"/>
            <p:cNvSpPr txBox="1"/>
            <p:nvPr/>
          </p:nvSpPr>
          <p:spPr>
            <a:xfrm>
              <a:off x="3259710" y="2021833"/>
              <a:ext cx="43223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21164" y="1628800"/>
            <a:ext cx="1786462" cy="597184"/>
            <a:chOff x="238537" y="208174"/>
            <a:chExt cx="1786462" cy="597184"/>
          </a:xfrm>
        </p:grpSpPr>
        <p:sp>
          <p:nvSpPr>
            <p:cNvPr id="108" name="Rounded Rectangle 10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9343"/>
              </p:ext>
            </p:extLst>
          </p:nvPr>
        </p:nvGraphicFramePr>
        <p:xfrm>
          <a:off x="1689992" y="2851786"/>
          <a:ext cx="9160123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184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292034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301466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25431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7882680" y="453712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042920" y="4537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86536" y="4509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058754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66665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979232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343444" y="453323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370512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874677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962800" y="451086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97170" y="1107901"/>
            <a:ext cx="3622731" cy="1384995"/>
            <a:chOff x="7197170" y="1107901"/>
            <a:chExt cx="3622731" cy="1384995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7197170" y="1119910"/>
              <a:ext cx="3622731" cy="1361266"/>
            </a:xfrm>
            <a:prstGeom prst="wedgeRoundRectCallout">
              <a:avLst>
                <a:gd name="adj1" fmla="val -39967"/>
                <a:gd name="adj2" fmla="val 69624"/>
                <a:gd name="adj3" fmla="val 16667"/>
              </a:avLst>
            </a:prstGeom>
            <a:solidFill>
              <a:srgbClr val="85CA3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9882" y="1107901"/>
              <a:ext cx="33162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êu thêm những phép tính có cùng kết quả bằng 12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/>
      <p:bldP spid="117" grpId="1"/>
      <p:bldP spid="118" grpId="1"/>
      <p:bldP spid="119" grpId="0"/>
      <p:bldP spid="120" grpId="0"/>
      <p:bldP spid="121" grpId="0"/>
      <p:bldP spid="122" grpId="1"/>
      <p:bldP spid="123" grpId="0"/>
      <p:bldP spid="124" grpId="0"/>
      <p:bldP spid="1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21164" y="1268760"/>
            <a:ext cx="1786462" cy="597184"/>
            <a:chOff x="238537" y="208174"/>
            <a:chExt cx="1786462" cy="597184"/>
          </a:xfrm>
        </p:grpSpPr>
        <p:sp>
          <p:nvSpPr>
            <p:cNvPr id="48" name="Rounded Rectangle 4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83550" y="2184762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1342" y="3119192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2"/>
          </p:cNvCxnSpPr>
          <p:nvPr/>
        </p:nvCxnSpPr>
        <p:spPr>
          <a:xfrm flipV="1">
            <a:off x="971422" y="2504802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110861" y="3040866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923630" y="2503128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05551">
            <a:off x="1066928" y="2506286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00530">
            <a:off x="3377699" y="2466544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80505" y="2176770"/>
            <a:ext cx="643125" cy="640080"/>
            <a:chOff x="2137147" y="3436992"/>
            <a:chExt cx="643125" cy="640080"/>
          </a:xfrm>
        </p:grpSpPr>
        <p:sp>
          <p:nvSpPr>
            <p:cNvPr id="57" name="Oval 56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10861" y="3047184"/>
            <a:ext cx="720080" cy="641754"/>
            <a:chOff x="4044458" y="4132518"/>
            <a:chExt cx="720080" cy="641754"/>
          </a:xfrm>
        </p:grpSpPr>
        <p:sp>
          <p:nvSpPr>
            <p:cNvPr id="60" name="5-Point Star 59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164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823101" y="3614954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092134" y="3954892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139926" y="4889322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>
            <a:stCxn id="77" idx="3"/>
            <a:endCxn id="76" idx="2"/>
          </p:cNvCxnSpPr>
          <p:nvPr/>
        </p:nvCxnSpPr>
        <p:spPr>
          <a:xfrm flipV="1">
            <a:off x="5780006" y="4274932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>
            <a:off x="10503621" y="3830978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7732213" y="4335034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9405551">
            <a:off x="5910615" y="430451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000530">
            <a:off x="7753676" y="456387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092134" y="3945652"/>
            <a:ext cx="643125" cy="640080"/>
            <a:chOff x="2137147" y="3436992"/>
            <a:chExt cx="643125" cy="640080"/>
          </a:xfrm>
        </p:grpSpPr>
        <p:sp>
          <p:nvSpPr>
            <p:cNvPr id="84" name="Oval 8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0503621" y="3830978"/>
            <a:ext cx="720080" cy="641754"/>
            <a:chOff x="4044458" y="4132518"/>
            <a:chExt cx="720080" cy="641754"/>
          </a:xfrm>
        </p:grpSpPr>
        <p:sp>
          <p:nvSpPr>
            <p:cNvPr id="87" name="5-Point Star 86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8783421" y="4839090"/>
            <a:ext cx="640080" cy="64175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770752" y="4839090"/>
            <a:ext cx="640080" cy="754492"/>
            <a:chOff x="9091289" y="4762740"/>
            <a:chExt cx="640080" cy="754492"/>
          </a:xfrm>
        </p:grpSpPr>
        <p:sp>
          <p:nvSpPr>
            <p:cNvPr id="89" name="Isosceles Triangle 8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12570" y="49940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9335136" y="4283679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19790073">
            <a:off x="9623427" y="4330064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75" b="89193" l="11054" r="28258">
                        <a14:foregroundMark x1="18741" y1="76042" x2="21010" y2="78776"/>
                        <a14:foregroundMark x1="18228" y1="79948" x2="21230" y2="76563"/>
                        <a14:foregroundMark x1="14348" y1="79427" x2="12592" y2="81250"/>
                        <a14:foregroundMark x1="13104" y1="77995" x2="14129" y2="81771"/>
                        <a14:foregroundMark x1="24231" y1="75000" x2="24451" y2="77995"/>
                        <a14:foregroundMark x1="18594" y1="78125" x2="19839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59285" r="71837" b="12295"/>
          <a:stretch/>
        </p:blipFill>
        <p:spPr bwMode="auto">
          <a:xfrm>
            <a:off x="7969795" y="836712"/>
            <a:ext cx="2218277" cy="20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19" b="88021" l="49488" r="67643">
                        <a14:foregroundMark x1="59004" y1="77083" x2="61493" y2="81510"/>
                        <a14:foregroundMark x1="60176" y1="77083" x2="57833" y2="78906"/>
                        <a14:foregroundMark x1="54539" y1="78125" x2="54173" y2="82422"/>
                        <a14:foregroundMark x1="52928" y1="70443" x2="52635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8" t="61237" r="31052" b="12295"/>
          <a:stretch/>
        </p:blipFill>
        <p:spPr bwMode="auto">
          <a:xfrm>
            <a:off x="7903334" y="2636912"/>
            <a:ext cx="2586741" cy="19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47" b="90104" l="29502" r="46852">
                        <a14:foregroundMark x1="31113" y1="68490" x2="34041" y2="68099"/>
                        <a14:foregroundMark x1="38067" y1="75651" x2="40410" y2="78385"/>
                        <a14:foregroundMark x1="42972" y1="80339" x2="43851" y2="82682"/>
                        <a14:foregroundMark x1="32723" y1="70573" x2="32430" y2="71875"/>
                        <a14:foregroundMark x1="32430" y1="70052" x2="31991" y2="70443"/>
                        <a14:foregroundMark x1="43558" y1="78776" x2="43119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9153" r="52027" b="10212"/>
          <a:stretch/>
        </p:blipFill>
        <p:spPr bwMode="auto">
          <a:xfrm>
            <a:off x="8052238" y="4149080"/>
            <a:ext cx="2365829" cy="2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ấu 6 +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81" b="52734" l="46413" r="6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26435" r="32223" b="47097"/>
          <a:stretch/>
        </p:blipFill>
        <p:spPr bwMode="auto">
          <a:xfrm>
            <a:off x="2884717" y="4189077"/>
            <a:ext cx="3716926" cy="23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ấu 8 +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21" b="57813" l="27160" r="49488">
                        <a14:foregroundMark x1="37189" y1="30339" x2="38067" y2="34635"/>
                        <a14:foregroundMark x1="37848" y1="31641" x2="39239" y2="32422"/>
                        <a14:foregroundMark x1="38799" y1="30599" x2="39019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26435" r="51722" b="45013"/>
          <a:stretch/>
        </p:blipFill>
        <p:spPr bwMode="auto">
          <a:xfrm>
            <a:off x="331006" y="3068960"/>
            <a:ext cx="38943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ấu 9 +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1823" l="9224" r="28624">
                        <a14:foregroundMark x1="15739" y1="39063" x2="20205" y2="3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6435" r="69907" b="46685"/>
          <a:stretch/>
        </p:blipFill>
        <p:spPr bwMode="auto">
          <a:xfrm>
            <a:off x="3001243" y="1683428"/>
            <a:ext cx="3096344" cy="24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940343" y="404664"/>
            <a:ext cx="4581180" cy="584775"/>
            <a:chOff x="238537" y="208174"/>
            <a:chExt cx="4581180" cy="584775"/>
          </a:xfrm>
        </p:grpSpPr>
        <p:sp>
          <p:nvSpPr>
            <p:cNvPr id="40" name="Oval 3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376" y="208174"/>
              <a:ext cx="3961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Tìm tổ ong cho gấu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21780000" flipH="1">
            <a:off x="5925857" y="2445151"/>
            <a:ext cx="2808312" cy="3200400"/>
          </a:xfrm>
          <a:prstGeom prst="curvedConnector3">
            <a:avLst>
              <a:gd name="adj1" fmla="val 35754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838450" y="3581400"/>
            <a:ext cx="5791200" cy="1104900"/>
          </a:xfrm>
          <a:custGeom>
            <a:avLst/>
            <a:gdLst>
              <a:gd name="connsiteX0" fmla="*/ 0 w 5791200"/>
              <a:gd name="connsiteY0" fmla="*/ 1104900 h 1104900"/>
              <a:gd name="connsiteX1" fmla="*/ 2686050 w 5791200"/>
              <a:gd name="connsiteY1" fmla="*/ 95250 h 1104900"/>
              <a:gd name="connsiteX2" fmla="*/ 5791200 w 5791200"/>
              <a:gd name="connsiteY2" fmla="*/ 57150 h 1104900"/>
              <a:gd name="connsiteX3" fmla="*/ 5791200 w 5791200"/>
              <a:gd name="connsiteY3" fmla="*/ 57150 h 1104900"/>
              <a:gd name="connsiteX4" fmla="*/ 5791200 w 579120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104900">
                <a:moveTo>
                  <a:pt x="0" y="1104900"/>
                </a:moveTo>
                <a:cubicBezTo>
                  <a:pt x="860425" y="687387"/>
                  <a:pt x="1720850" y="269875"/>
                  <a:pt x="2686050" y="95250"/>
                </a:cubicBezTo>
                <a:cubicBezTo>
                  <a:pt x="3651250" y="-79375"/>
                  <a:pt x="5791200" y="57150"/>
                  <a:pt x="5791200" y="57150"/>
                </a:cubicBezTo>
                <a:lnTo>
                  <a:pt x="5791200" y="57150"/>
                </a:lnTo>
                <a:lnTo>
                  <a:pt x="5791200" y="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2787601" flipV="1">
            <a:off x="2272006" y="260979"/>
            <a:ext cx="9018997" cy="3737224"/>
          </a:xfrm>
          <a:prstGeom prst="arc">
            <a:avLst>
              <a:gd name="adj1" fmla="val 15584138"/>
              <a:gd name="adj2" fmla="val 20833644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1083" y="404664"/>
            <a:ext cx="1406154" cy="572924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0343" y="404664"/>
            <a:ext cx="2503688" cy="584775"/>
            <a:chOff x="238537" y="208174"/>
            <a:chExt cx="2503688" cy="584775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6" y="208174"/>
              <a:ext cx="1883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&gt;; &lt;; =  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1003" y="908720"/>
            <a:ext cx="34980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            11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+ 5             12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6216" y="908720"/>
            <a:ext cx="4079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9 + 3             3 + 9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 + 2             7  + 7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521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343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58203" y="2132857"/>
            <a:ext cx="822960" cy="811251"/>
            <a:chOff x="2034267" y="2132857"/>
            <a:chExt cx="822960" cy="811251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8203" y="3645024"/>
            <a:ext cx="822960" cy="811251"/>
            <a:chOff x="2034267" y="2132857"/>
            <a:chExt cx="822960" cy="811251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79595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65939" y="156326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52676" y="3645024"/>
            <a:ext cx="822960" cy="811251"/>
            <a:chOff x="2034267" y="2132857"/>
            <a:chExt cx="822960" cy="811251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7147" y="2420888"/>
              <a:ext cx="565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370552" y="3645023"/>
            <a:ext cx="822960" cy="811251"/>
            <a:chOff x="2034267" y="2132857"/>
            <a:chExt cx="822960" cy="811251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81363" y="3933056"/>
            <a:ext cx="4102405" cy="3046988"/>
            <a:chOff x="3746506" y="3933056"/>
            <a:chExt cx="4102405" cy="3046988"/>
          </a:xfrm>
        </p:grpSpPr>
        <p:sp>
          <p:nvSpPr>
            <p:cNvPr id="33" name="Rounded Rectangle 32"/>
            <p:cNvSpPr/>
            <p:nvPr/>
          </p:nvSpPr>
          <p:spPr>
            <a:xfrm>
              <a:off x="5828679" y="4589512"/>
              <a:ext cx="637332" cy="64807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46506" y="3933056"/>
              <a:ext cx="410240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 9 + 5             9 + 4</a:t>
              </a:r>
            </a:p>
            <a:p>
              <a:pPr>
                <a:lnSpc>
                  <a:spcPct val="30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6169595" y="458112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7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923" y="188640"/>
            <a:ext cx="11665295" cy="1569660"/>
            <a:chOff x="238537" y="208174"/>
            <a:chExt cx="11042683" cy="1569660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5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5" y="208174"/>
              <a:ext cx="104228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Trong ca – bin thứ nhất có 7 người, trong ca – bin thứ hai có 8 người. Hỏi trong hai ca – bin có tất cả bao nhiêu người?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3" b="84375" l="15813" r="76720">
                        <a14:foregroundMark x1="50805" y1="58854" x2="61347" y2="59115"/>
                        <a14:foregroundMark x1="56076" y1="58073" x2="57394" y2="57552"/>
                        <a14:foregroundMark x1="54026" y1="56771" x2="57101" y2="56510"/>
                        <a14:foregroundMark x1="53441" y1="55990" x2="56955" y2="58594"/>
                        <a14:foregroundMark x1="73939" y1="54688" x2="74524" y2="60156"/>
                        <a14:foregroundMark x1="74963" y1="61719" x2="75110" y2="77604"/>
                        <a14:foregroundMark x1="72621" y1="37500" x2="74963" y2="58073"/>
                        <a14:foregroundMark x1="73206" y1="39063" x2="75110" y2="54167"/>
                        <a14:foregroundMark x1="75256" y1="55469" x2="74817" y2="64583"/>
                        <a14:foregroundMark x1="75256" y1="61979" x2="75256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7213" r="22694" b="16146"/>
          <a:stretch/>
        </p:blipFill>
        <p:spPr bwMode="auto">
          <a:xfrm>
            <a:off x="6781827" y="1379289"/>
            <a:ext cx="4889831" cy="235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260702" y="761564"/>
            <a:ext cx="16459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3971" y="1196752"/>
            <a:ext cx="13681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1163" y="1196752"/>
            <a:ext cx="1554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8441" y="1611354"/>
            <a:ext cx="57791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  <a:p>
            <a:pPr algn="just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nhất: 7 người</a:t>
            </a:r>
          </a:p>
          <a:p>
            <a:pPr algn="just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hai  : 8 người</a:t>
            </a:r>
          </a:p>
          <a:p>
            <a:pPr algn="just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             : .... người?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724F36-4BE9-4FBA-AE9C-7B3B1DC2B7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7" b="-8955"/>
          <a:stretch/>
        </p:blipFill>
        <p:spPr>
          <a:xfrm>
            <a:off x="181736" y="3729464"/>
            <a:ext cx="11831701" cy="3515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7067" y="3958330"/>
            <a:ext cx="5958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latin typeface="HP001 4 hàng" panose="020B0603050302020204" pitchFamily="34" charset="0"/>
                <a:cs typeface="Arial" panose="020B0604020202020204" pitchFamily="34" charset="0"/>
              </a:rPr>
              <a:t>Bài giải</a:t>
            </a:r>
            <a:endParaRPr lang="vi-VN" sz="3600" b="1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FD2B3-5CCD-4724-8217-630C9C484713}"/>
              </a:ext>
            </a:extLst>
          </p:cNvPr>
          <p:cNvSpPr txBox="1"/>
          <p:nvPr/>
        </p:nvSpPr>
        <p:spPr>
          <a:xfrm>
            <a:off x="410710" y="4697857"/>
            <a:ext cx="6101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latin typeface="HP001 4 hàng" panose="020B0603050302020204" pitchFamily="34" charset="0"/>
                <a:cs typeface="Arial" panose="020B0604020202020204" pitchFamily="34" charset="0"/>
              </a:rPr>
              <a:t>Có tất cả số người là:</a:t>
            </a:r>
            <a:endParaRPr lang="vi-VN" sz="3600" b="1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C050A0-6201-4841-91C1-5DC802E2114B}"/>
              </a:ext>
            </a:extLst>
          </p:cNvPr>
          <p:cNvSpPr txBox="1"/>
          <p:nvPr/>
        </p:nvSpPr>
        <p:spPr>
          <a:xfrm>
            <a:off x="967606" y="5451898"/>
            <a:ext cx="6101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1">
                <a:latin typeface="HP001 4 hàng" panose="020B0603050302020204" pitchFamily="34" charset="0"/>
                <a:cs typeface="Arial" panose="020B0604020202020204" pitchFamily="34" charset="0"/>
              </a:rPr>
              <a:t>7 + 8 = 15 (người)</a:t>
            </a:r>
            <a:endParaRPr lang="vi-VN" sz="3600" b="1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E05A5F-998F-4305-8492-4237C948D95F}"/>
              </a:ext>
            </a:extLst>
          </p:cNvPr>
          <p:cNvSpPr txBox="1"/>
          <p:nvPr/>
        </p:nvSpPr>
        <p:spPr>
          <a:xfrm>
            <a:off x="3488827" y="6204838"/>
            <a:ext cx="61015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>
                <a:latin typeface="HP001 4 hàng" panose="020B0603050302020204" pitchFamily="34" charset="0"/>
                <a:cs typeface="Arial" panose="020B0604020202020204" pitchFamily="34" charset="0"/>
              </a:rPr>
              <a:t>Đáp số: 15 người.</a:t>
            </a:r>
            <a:endParaRPr lang="en-US" sz="3600" b="1" dirty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1163" y="2729550"/>
            <a:ext cx="7709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Bài toán về thêm, bớt một số bao nhiêu đơn vị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649315" y="2361029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LUYỆN TẬP (</a:t>
            </a:r>
            <a:r>
              <a:rPr lang="en-US" altLang="zh-CN" sz="54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2)</a:t>
            </a:r>
            <a:endParaRPr lang="zh-CN" altLang="en-US" sz="5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353171" y="10527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DFBB97F7-1EFF-4633-B087-51F9CDAC37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499704-D85D-4E95-986F-603BDAC37081}"/>
              </a:ext>
            </a:extLst>
          </p:cNvPr>
          <p:cNvSpPr txBox="1"/>
          <p:nvPr/>
        </p:nvSpPr>
        <p:spPr>
          <a:xfrm>
            <a:off x="1375167" y="2734352"/>
            <a:ext cx="94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Khởi động</a:t>
            </a: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4C04DAC3-5A54-41BE-BCEA-B24674E07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601C4771-3DD5-48A9-8E1E-5C41673C5D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317833"/>
            <a:ext cx="2452897" cy="2653133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679D4884-48A2-4F65-B9D7-649819B768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504749" y="789281"/>
            <a:ext cx="2001416" cy="22920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1C86C37-CB92-43B4-9C61-3A876366E0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375167" y="789281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1587" y="1071546"/>
            <a:ext cx="3714776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335847" y="-500090"/>
            <a:ext cx="3630131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0842" y="571492"/>
            <a:ext cx="11361185" cy="7072338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3585628" y="3944234"/>
            <a:ext cx="1849347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8590" y="4857760"/>
            <a:ext cx="1333483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097324" y="4357694"/>
            <a:ext cx="992612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7615" y="3714752"/>
            <a:ext cx="1094907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38171" y="4143382"/>
            <a:ext cx="3524232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1746882" y="6615550"/>
            <a:ext cx="371677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587" y="3695700"/>
            <a:ext cx="520700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21135566">
            <a:off x="917977" y="1116412"/>
            <a:ext cx="7682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404805" y="-14066"/>
            <a:ext cx="3165634" cy="1361603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3126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1335" y="5715016"/>
            <a:ext cx="1252203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7852" y="6072206"/>
            <a:ext cx="1047725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097324" y="4714886"/>
            <a:ext cx="381003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1587" y="0"/>
            <a:ext cx="1219200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9830" y="3695700"/>
            <a:ext cx="520700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3312" y="-1"/>
            <a:ext cx="7143800" cy="2342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/>
              <a:t>Hiện</a:t>
            </a:r>
            <a:r>
              <a:rPr lang="en-US" sz="2800" b="1" dirty="0"/>
              <a:t> nay, </a:t>
            </a:r>
            <a:r>
              <a:rPr lang="en-US" sz="2800" b="1" dirty="0" err="1"/>
              <a:t>Gà</a:t>
            </a:r>
            <a:r>
              <a:rPr lang="en-US" sz="2800" b="1" dirty="0"/>
              <a:t> ở </a:t>
            </a:r>
            <a:r>
              <a:rPr lang="en-US" sz="2800" b="1" dirty="0" err="1"/>
              <a:t>trang</a:t>
            </a:r>
            <a:r>
              <a:rPr lang="en-US" sz="2800" b="1" dirty="0"/>
              <a:t> </a:t>
            </a:r>
            <a:r>
              <a:rPr lang="en-US" sz="2800" b="1" dirty="0" err="1"/>
              <a:t>trại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đẻ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.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thu</a:t>
            </a:r>
            <a:r>
              <a:rPr lang="en-US" sz="2800" b="1" dirty="0"/>
              <a:t> </a:t>
            </a:r>
            <a:r>
              <a:rPr lang="en-US" sz="2800" b="1" dirty="0" err="1"/>
              <a:t>hoạch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hỏi</a:t>
            </a:r>
            <a:r>
              <a:rPr lang="en-US" sz="2800" b="1" dirty="0"/>
              <a:t> </a:t>
            </a:r>
            <a:r>
              <a:rPr lang="en-US" sz="2800" b="1" dirty="0" err="1"/>
              <a:t>nhé</a:t>
            </a:r>
            <a:r>
              <a:rPr lang="en-US" sz="2800" b="1" dirty="0"/>
              <a:t>.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 </a:t>
            </a:r>
            <a:r>
              <a:rPr lang="en-US" sz="2800" b="1" dirty="0" err="1"/>
              <a:t>đúng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trứng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giỏ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rồi</a:t>
            </a:r>
            <a:r>
              <a:rPr lang="en-US" sz="2800" b="1" dirty="0"/>
              <a:t> </a:t>
            </a:r>
            <a:r>
              <a:rPr lang="en-US" sz="2800" b="1" dirty="0" err="1"/>
              <a:t>đấy</a:t>
            </a:r>
            <a:r>
              <a:rPr lang="en-US" sz="2800" b="1" dirty="0"/>
              <a:t>.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bắt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r>
              <a:rPr lang="en-US" sz="2800" b="1" dirty="0"/>
              <a:t> </a:t>
            </a:r>
            <a:r>
              <a:rPr lang="en-US" sz="2800" b="1" dirty="0" err="1"/>
              <a:t>thôi</a:t>
            </a:r>
            <a:r>
              <a:rPr lang="en-US" sz="2800" b="1" dirty="0"/>
              <a:t>!</a:t>
            </a:r>
            <a:endParaRPr lang="vi-VN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18768" y="1857366"/>
            <a:ext cx="3429024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819" y="5956340"/>
            <a:ext cx="1296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15840" y="3172483"/>
            <a:ext cx="3429024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Hướng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dẫn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9629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1587" y="19465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87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1: Kết quả của phép tính: 9 + 7 là: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5345" y="1643052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30305" y="33054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561" y="400888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86551" y="422320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748" y="4890069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81737" y="5104383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93" y="577964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37983" y="59939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233597" y="1945717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783" y="31072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7351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6320" y="2376402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0094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5023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6053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2327" y="6373922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6763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37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25419" y="33533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87" y="5466"/>
            <a:ext cx="12192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2: Trong các phép tính sau, 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           phép tính nào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5345" y="1643052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7516" y="50187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7 + 3 + 5 =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286" y="389334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21276" y="41076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7 + 5 + 3 =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593" y="3069305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95583" y="3283619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7 + 3 + 5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719" y="566410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72708" y="587842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7 + 5 + 3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76410" y="1924692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993" y="48205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7351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1046" y="2536025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0094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5023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6053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2327" y="6373922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6763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15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1587" y="19465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87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3: Tiến có 7 cái bút, Ngọc có 8 cái bút. Hỏi cả hai bạn có tất cả bao nhiêu cái bút?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5345" y="1643052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0332" y="5886028"/>
            <a:ext cx="5918925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15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03" y="3929066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4091" y="4143380"/>
            <a:ext cx="5959176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14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289" y="481024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09279" y="5024562"/>
            <a:ext cx="5963989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16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801" y="3099054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92791" y="3313368"/>
            <a:ext cx="598047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69226" y="1960411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809" y="5687772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7351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3862" y="257174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1715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5023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6053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2327" y="6373922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6763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93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1587" y="19465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587" y="5466"/>
            <a:ext cx="12432632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4: Kết quả của phép tính: 6 + 5 bằng với kết quả phép tính nào dưới đây?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5345" y="1643052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05348" y="417528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8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383" y="3048542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41372" y="326285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5 + 7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063" y="485841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13052" y="5072732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9 + 5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08" y="5747996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69297" y="5962310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9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892936" y="1823915"/>
            <a:ext cx="32814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825" y="3977030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7351" y="4857760"/>
            <a:ext cx="361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7635" y="261991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0094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5023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6053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2327" y="6373922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6763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13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659</Words>
  <Application>Microsoft Office PowerPoint</Application>
  <PresentationFormat>Custom</PresentationFormat>
  <Paragraphs>153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Unicode MS</vt:lpstr>
      <vt:lpstr>Calibri</vt:lpstr>
      <vt:lpstr>HP001 4 hàng</vt:lpstr>
      <vt:lpstr>iCiel Crocante</vt:lpstr>
      <vt:lpstr>iCiel Pony</vt:lpstr>
      <vt:lpstr>Tahoma</vt:lpstr>
      <vt:lpstr>UTM Zebrawood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Ms Quyen</cp:lastModifiedBy>
  <cp:revision>232</cp:revision>
  <dcterms:created xsi:type="dcterms:W3CDTF">2015-10-14T02:42:14Z</dcterms:created>
  <dcterms:modified xsi:type="dcterms:W3CDTF">2021-10-05T02:43:36Z</dcterms:modified>
</cp:coreProperties>
</file>