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8" r:id="rId4"/>
  </p:sldMasterIdLst>
  <p:notesMasterIdLst>
    <p:notesMasterId r:id="rId27"/>
  </p:notesMasterIdLst>
  <p:sldIdLst>
    <p:sldId id="257" r:id="rId5"/>
    <p:sldId id="258" r:id="rId6"/>
    <p:sldId id="270" r:id="rId7"/>
    <p:sldId id="295" r:id="rId8"/>
    <p:sldId id="260" r:id="rId9"/>
    <p:sldId id="275" r:id="rId10"/>
    <p:sldId id="279" r:id="rId11"/>
    <p:sldId id="297" r:id="rId12"/>
    <p:sldId id="280" r:id="rId13"/>
    <p:sldId id="298" r:id="rId14"/>
    <p:sldId id="301" r:id="rId15"/>
    <p:sldId id="299" r:id="rId16"/>
    <p:sldId id="302" r:id="rId17"/>
    <p:sldId id="303" r:id="rId18"/>
    <p:sldId id="305" r:id="rId19"/>
    <p:sldId id="286" r:id="rId20"/>
    <p:sldId id="306" r:id="rId21"/>
    <p:sldId id="307" r:id="rId22"/>
    <p:sldId id="309" r:id="rId23"/>
    <p:sldId id="308" r:id="rId24"/>
    <p:sldId id="310"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B3FF7-E85C-4E54-9D49-A55E50B2D00E}"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705B2-C4B8-4CBB-B7E2-4BAF3E438C52}" type="slidenum">
              <a:rPr lang="en-US" smtClean="0"/>
              <a:t>‹#›</a:t>
            </a:fld>
            <a:endParaRPr lang="en-US"/>
          </a:p>
        </p:txBody>
      </p:sp>
    </p:spTree>
    <p:extLst>
      <p:ext uri="{BB962C8B-B14F-4D97-AF65-F5344CB8AC3E}">
        <p14:creationId xmlns:p14="http://schemas.microsoft.com/office/powerpoint/2010/main" val="6805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254047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973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35400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2577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788746056"/>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09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8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0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4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8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23999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4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487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09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664759"/>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1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23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80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08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128021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90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6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113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35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9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488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2449DFC4-FDED-4B41-982D-8052FC63661B}" type="datetimeFigureOut">
              <a:rPr lang="zh-CN" altLang="en-US" smtClean="0">
                <a:solidFill>
                  <a:prstClr val="black">
                    <a:tint val="75000"/>
                  </a:prstClr>
                </a:solidFill>
                <a:ea typeface="等线" panose="020B0604020202020204" charset="-122"/>
              </a:rPr>
              <a:pPr>
                <a:defRPr/>
              </a:pPr>
              <a:t>2021/11/5</a:t>
            </a:fld>
            <a:endParaRPr lang="zh-CN" altLang="en-US">
              <a:solidFill>
                <a:prstClr val="black">
                  <a:tint val="75000"/>
                </a:prstClr>
              </a:solidFill>
              <a:ea typeface="等线" panose="020B0604020202020204" charset="-122"/>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a typeface="等线" panose="020B0604020202020204" charset="-122"/>
            </a:endParaRPr>
          </a:p>
        </p:txBody>
      </p:sp>
      <p:sp>
        <p:nvSpPr>
          <p:cNvPr id="5" name="灯片编号占位符 4"/>
          <p:cNvSpPr>
            <a:spLocks noGrp="1"/>
          </p:cNvSpPr>
          <p:nvPr>
            <p:ph type="sldNum" sz="quarter" idx="12"/>
          </p:nvPr>
        </p:nvSpPr>
        <p:spPr/>
        <p:txBody>
          <a:bodyPr/>
          <a:lstStyle/>
          <a:p>
            <a:pPr>
              <a:defRPr/>
            </a:pPr>
            <a:fld id="{C65FFF5A-79EA-4B61-A2E3-443713E82035}" type="slidenum">
              <a:rPr lang="zh-CN" altLang="en-US" smtClean="0">
                <a:solidFill>
                  <a:prstClr val="black">
                    <a:tint val="75000"/>
                  </a:prstClr>
                </a:solidFill>
                <a:ea typeface="等线" panose="020B0604020202020204" charset="-122"/>
              </a:rPr>
              <a:pPr>
                <a:defRPr/>
              </a:pPr>
              <a:t>‹#›</a:t>
            </a:fld>
            <a:endParaRPr lang="zh-CN" altLang="en-US">
              <a:solidFill>
                <a:prstClr val="black">
                  <a:tint val="75000"/>
                </a:prstClr>
              </a:solidFill>
              <a:ea typeface="等线" panose="020B0604020202020204" charset="-122"/>
            </a:endParaRPr>
          </a:p>
        </p:txBody>
      </p:sp>
    </p:spTree>
    <p:extLst>
      <p:ext uri="{BB962C8B-B14F-4D97-AF65-F5344CB8AC3E}">
        <p14:creationId xmlns:p14="http://schemas.microsoft.com/office/powerpoint/2010/main" val="2947303986"/>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11/5/2021</a:t>
            </a:fld>
            <a:endParaRPr lang="en-US" sz="100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99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889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5989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34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467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11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1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8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76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171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231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37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79344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34104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4786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596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97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710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t>‹#›</a:t>
            </a:fld>
            <a:endParaRPr lang="en-US"/>
          </a:p>
        </p:txBody>
      </p:sp>
    </p:spTree>
    <p:extLst>
      <p:ext uri="{BB962C8B-B14F-4D97-AF65-F5344CB8AC3E}">
        <p14:creationId xmlns:p14="http://schemas.microsoft.com/office/powerpoint/2010/main" val="277990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443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24C-07BD-4F37-B39C-5C82F0CE6787}"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94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668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240066" y="722741"/>
            <a:ext cx="10296152" cy="2626425"/>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a:ln w="11430"/>
                <a:solidFill>
                  <a:srgbClr val="FF0000"/>
                </a:solidFill>
                <a:effectLst>
                  <a:outerShdw blurRad="50800" dist="39000" dir="5460000" algn="tl">
                    <a:srgbClr val="000000">
                      <a:alpha val="38000"/>
                    </a:srgbClr>
                  </a:outerShdw>
                </a:effectLst>
              </a:rPr>
              <a:t>CHÀO MỪNG CÁC EM ĐẾN VỚI </a:t>
            </a:r>
          </a:p>
          <a:p>
            <a:pPr algn="ctr"/>
            <a:r>
              <a:rPr lang="en-US" sz="6000" b="1">
                <a:ln w="11430"/>
                <a:solidFill>
                  <a:srgbClr val="FF0000"/>
                </a:soli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661298" y="2637543"/>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10</a:t>
            </a:r>
          </a:p>
        </p:txBody>
      </p:sp>
    </p:spTree>
    <p:extLst>
      <p:ext uri="{BB962C8B-B14F-4D97-AF65-F5344CB8AC3E}">
        <p14:creationId xmlns:p14="http://schemas.microsoft.com/office/powerpoint/2010/main" val="3110906837"/>
      </p:ext>
    </p:extLst>
  </p:cSld>
  <p:clrMapOvr>
    <a:masterClrMapping/>
  </p:clrMapOvr>
  <p:transition spd="slow">
    <p:randomBar dir="vert"/>
  </p:transition>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66057" y="1571866"/>
            <a:ext cx="11625943" cy="1143000"/>
          </a:xfrm>
        </p:spPr>
        <p:txBody>
          <a:bodyPr>
            <a:normAutofit/>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2 – SGK 45</a:t>
            </a:r>
            <a:r>
              <a:rPr lang="en-US" altLang="en-US" sz="3100">
                <a:latin typeface="Times New Roman" panose="02020603050405020304" pitchFamily="18" charset="0"/>
                <a:cs typeface="Times New Roman" panose="02020603050405020304" pitchFamily="18" charset="0"/>
              </a:rPr>
              <a:t>: Em mở bài vẽ </a:t>
            </a:r>
            <a:r>
              <a:rPr lang="en-US" altLang="en-US" sz="3100" b="1">
                <a:solidFill>
                  <a:srgbClr val="FF0000"/>
                </a:solidFill>
                <a:latin typeface="Times New Roman" panose="02020603050405020304" pitchFamily="18" charset="0"/>
                <a:cs typeface="Times New Roman" panose="02020603050405020304" pitchFamily="18" charset="0"/>
              </a:rPr>
              <a:t>ngoi nha </a:t>
            </a:r>
            <a:r>
              <a:rPr lang="en-US" altLang="en-US" sz="3100">
                <a:latin typeface="Times New Roman" panose="02020603050405020304" pitchFamily="18" charset="0"/>
                <a:cs typeface="Times New Roman" panose="02020603050405020304" pitchFamily="18" charset="0"/>
              </a:rPr>
              <a:t>ở bài tập 1, vẽ thêm các chi tiết như hình dưới rồi lưu tiếp bài vẽ.</a:t>
            </a:r>
          </a:p>
        </p:txBody>
      </p:sp>
      <p:sp>
        <p:nvSpPr>
          <p:cNvPr id="22" name="TextBox 7"/>
          <p:cNvSpPr txBox="1">
            <a:spLocks noChangeArrowheads="1"/>
          </p:cNvSpPr>
          <p:nvPr/>
        </p:nvSpPr>
        <p:spPr bwMode="auto">
          <a:xfrm>
            <a:off x="438258" y="1099632"/>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5168" y="2504049"/>
            <a:ext cx="3933303" cy="40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2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19076" y="1356856"/>
            <a:ext cx="11625943" cy="1143000"/>
          </a:xfrm>
        </p:spPr>
        <p:txBody>
          <a:bodyPr>
            <a:normAutofit/>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3</a:t>
            </a:r>
            <a:r>
              <a:rPr lang="en-US" altLang="en-US" sz="3100">
                <a:latin typeface="Times New Roman" panose="02020603050405020304" pitchFamily="18" charset="0"/>
                <a:cs typeface="Times New Roman" panose="02020603050405020304" pitchFamily="18" charset="0"/>
              </a:rPr>
              <a:t>: Em mở trang vẽ mới và vẽ các hình theo mẫu dưới đây.</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74713839"/>
              </p:ext>
            </p:extLst>
          </p:nvPr>
        </p:nvGraphicFramePr>
        <p:xfrm>
          <a:off x="2065482" y="2338804"/>
          <a:ext cx="3190835" cy="3644643"/>
        </p:xfrm>
        <a:graphic>
          <a:graphicData uri="http://schemas.openxmlformats.org/presentationml/2006/ole">
            <mc:AlternateContent xmlns:mc="http://schemas.openxmlformats.org/markup-compatibility/2006">
              <mc:Choice xmlns:v="urn:schemas-microsoft-com:vml" Requires="v">
                <p:oleObj spid="_x0000_s7185" name="Bitmap Image" r:id="rId3" imgW="2847619" imgH="3266667" progId="Paint.Picture">
                  <p:embed/>
                </p:oleObj>
              </mc:Choice>
              <mc:Fallback>
                <p:oleObj name="Bitmap Image" r:id="rId3" imgW="2847619" imgH="32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82" y="2338804"/>
                        <a:ext cx="3190835" cy="3644643"/>
                      </a:xfrm>
                      <a:prstGeom prst="rect">
                        <a:avLst/>
                      </a:prstGeom>
                      <a:noFill/>
                    </p:spPr>
                  </p:pic>
                </p:oleObj>
              </mc:Fallback>
            </mc:AlternateContent>
          </a:graphicData>
        </a:graphic>
      </p:graphicFrame>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473311" y="2235760"/>
            <a:ext cx="4077458" cy="3757076"/>
          </a:xfrm>
          <a:prstGeom prst="rect">
            <a:avLst/>
          </a:prstGeom>
          <a:noFill/>
          <a:ln>
            <a:noFill/>
          </a:ln>
        </p:spPr>
      </p:pic>
    </p:spTree>
    <p:extLst>
      <p:ext uri="{BB962C8B-B14F-4D97-AF65-F5344CB8AC3E}">
        <p14:creationId xmlns:p14="http://schemas.microsoft.com/office/powerpoint/2010/main" val="362817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2405575"/>
            <a:ext cx="11125755" cy="2390630"/>
          </a:xfrm>
        </p:spPr>
        <p:txBody>
          <a:bodyPr>
            <a:noAutofit/>
          </a:bodyPr>
          <a:lstStyle/>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thẳng.</a:t>
            </a:r>
          </a:p>
          <a:p>
            <a:pPr>
              <a:lnSpc>
                <a:spcPct val="100000"/>
              </a:lnSpc>
              <a:buFontTx/>
              <a:buChar char="-"/>
            </a:pPr>
            <a:r>
              <a:rPr lang="en-US" sz="3200">
                <a:solidFill>
                  <a:srgbClr val="0000CC"/>
                </a:solidFill>
                <a:latin typeface="Times New Roman" pitchFamily="18" charset="0"/>
                <a:cs typeface="Times New Roman" pitchFamily="18" charset="0"/>
              </a:rPr>
              <a:t>Nhấn 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vẽ các đường thẳng nằm ngang và thẳng đứng.</a:t>
            </a: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566" y="2661828"/>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19667"/>
            <a:ext cx="12013934" cy="2154436"/>
          </a:xfrm>
          <a:prstGeom prst="rect">
            <a:avLst/>
          </a:prstGeom>
          <a:noFill/>
        </p:spPr>
        <p:txBody>
          <a:bodyPr wrap="square" lIns="121920" tIns="60960" rIns="121920" bIns="60960">
            <a:spAutoFit/>
          </a:bodyPr>
          <a:lstStyle/>
          <a:p>
            <a:pPr algn="ctr"/>
            <a:r>
              <a:rPr lang="en-US" sz="4400" b="1">
                <a:ln w="1905"/>
                <a:solidFill>
                  <a:srgbClr val="0000CC"/>
                </a:solidFill>
                <a:effectLst>
                  <a:innerShdw blurRad="69850" dist="43180" dir="5400000">
                    <a:srgbClr val="000000">
                      <a:alpha val="65000"/>
                    </a:srgbClr>
                  </a:innerShdw>
                </a:effectLst>
              </a:rPr>
              <a:t>CHỦ ĐỀ 2: EM TẬP VẼ</a:t>
            </a:r>
            <a:endParaRPr lang="en-US" sz="4400" b="1" i="1">
              <a:ln w="1905"/>
              <a:solidFill>
                <a:srgbClr val="0000CC"/>
              </a:solidFill>
              <a:effectLst>
                <a:innerShdw blurRad="69850" dist="43180" dir="5400000">
                  <a:srgbClr val="000000">
                    <a:alpha val="65000"/>
                  </a:srgbClr>
                </a:innerShdw>
              </a:effectLst>
            </a:endParaRPr>
          </a:p>
          <a:p>
            <a:pPr algn="ctr"/>
            <a:r>
              <a:rPr lang="en-US" sz="4400" b="1">
                <a:ln w="1905"/>
                <a:solidFill>
                  <a:srgbClr val="FF0000"/>
                </a:solidFill>
                <a:effectLst>
                  <a:innerShdw blurRad="69850" dist="43180" dir="5400000">
                    <a:srgbClr val="000000">
                      <a:alpha val="65000"/>
                    </a:srgbClr>
                  </a:innerShdw>
                </a:effectLst>
              </a:rPr>
              <a:t>BÀI 3: VẼ ĐƯỜNG THẲNG, ĐƯỜNG CONG </a:t>
            </a:r>
            <a:r>
              <a:rPr lang="en-US" sz="4400" b="1" i="1">
                <a:ln w="1905"/>
                <a:solidFill>
                  <a:srgbClr val="FF0000"/>
                </a:solidFill>
                <a:effectLst>
                  <a:innerShdw blurRad="69850" dist="43180" dir="5400000">
                    <a:srgbClr val="000000">
                      <a:alpha val="65000"/>
                    </a:srgbClr>
                  </a:innerShdw>
                </a:effectLst>
              </a:rPr>
              <a:t>(Tiết 2) </a:t>
            </a:r>
          </a:p>
          <a:p>
            <a:pPr algn="ctr"/>
            <a:r>
              <a:rPr lang="en-US" sz="4400" b="1" i="1">
                <a:ln w="1905"/>
                <a:effectLst>
                  <a:innerShdw blurRad="69850" dist="43180" dir="5400000">
                    <a:srgbClr val="000000">
                      <a:alpha val="65000"/>
                    </a:srgbClr>
                  </a:innerShdw>
                </a:effectLst>
              </a:rPr>
              <a:t>(SGK Trang 45)</a:t>
            </a: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2274326110"/>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532558" cy="502766"/>
            </a:xfrm>
            <a:prstGeom prst="rect">
              <a:avLst/>
            </a:prstGeom>
            <a:noFill/>
          </p:spPr>
          <p:txBody>
            <a:bodyPr wrap="none" rtlCol="0">
              <a:spAutoFit/>
            </a:bodyPr>
            <a:lstStyle/>
            <a:p>
              <a:pPr>
                <a:defRPr/>
              </a:pPr>
              <a:r>
                <a:rPr lang="en-US" altLang="zh-CN" sz="2667" b="1">
                  <a:solidFill>
                    <a:prstClr val="black"/>
                  </a:solidFill>
                  <a:latin typeface="Tahoma" pitchFamily="34" charset="0"/>
                  <a:cs typeface="Tahoma" pitchFamily="34" charset="0"/>
                </a:rPr>
                <a:t>Biết sử dụng công cụ vẽ đường cong.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1144750"/>
            </a:xfrm>
            <a:prstGeom prst="rect">
              <a:avLst/>
            </a:prstGeom>
            <a:noFill/>
          </p:spPr>
          <p:txBody>
            <a:bodyPr wrap="square" rtlCol="0">
              <a:spAutoFit/>
            </a:bodyPr>
            <a:lstStyle/>
            <a:p>
              <a:pPr>
                <a:defRPr/>
              </a:pPr>
              <a:r>
                <a:rPr lang="en-US" altLang="zh-CN" sz="2667" b="1">
                  <a:solidFill>
                    <a:prstClr val="black"/>
                  </a:solidFill>
                  <a:latin typeface="Tahoma" pitchFamily="34" charset="0"/>
                  <a:cs typeface="Tahoma" pitchFamily="34" charset="0"/>
                </a:rPr>
                <a:t>Vẽ được bức tranh đơn giản có đường thẳng và đường cong.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3658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sp>
        <p:nvSpPr>
          <p:cNvPr id="7" name="Rectangle 6"/>
          <p:cNvSpPr/>
          <p:nvPr/>
        </p:nvSpPr>
        <p:spPr>
          <a:xfrm>
            <a:off x="621555" y="1179195"/>
            <a:ext cx="6700943" cy="584775"/>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1. Công cụ vẽ đường cong: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4589963" y="1975614"/>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985187" y="2486431"/>
            <a:ext cx="2379289" cy="1346198"/>
          </a:xfrm>
          <a:prstGeom prst="wedgeRoundRectCallout">
            <a:avLst>
              <a:gd name="adj1" fmla="val 100883"/>
              <a:gd name="adj2" fmla="val -480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Công cụ vẽ đường thẳng</a:t>
            </a:r>
          </a:p>
        </p:txBody>
      </p:sp>
    </p:spTree>
    <p:extLst>
      <p:ext uri="{BB962C8B-B14F-4D97-AF65-F5344CB8AC3E}">
        <p14:creationId xmlns:p14="http://schemas.microsoft.com/office/powerpoint/2010/main" val="22475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a:spLocks noChangeArrowheads="1"/>
          </p:cNvSpPr>
          <p:nvPr/>
        </p:nvSpPr>
        <p:spPr bwMode="auto">
          <a:xfrm>
            <a:off x="1289710" y="2766599"/>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2</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Chọn màu và độ dày nét vẽ.</a:t>
            </a:r>
          </a:p>
        </p:txBody>
      </p:sp>
      <p:sp>
        <p:nvSpPr>
          <p:cNvPr id="16" name="TextBox 15"/>
          <p:cNvSpPr txBox="1">
            <a:spLocks noChangeArrowheads="1"/>
          </p:cNvSpPr>
          <p:nvPr/>
        </p:nvSpPr>
        <p:spPr bwMode="auto">
          <a:xfrm>
            <a:off x="1289709" y="3414668"/>
            <a:ext cx="9654061" cy="10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3</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Đưa con trỏ chuột vào vùng trang vẽ, nhấn giữ nút trái chuột rồi kéo một đoạn dài tùy ý, sau đó thả nút chuột.</a:t>
            </a:r>
          </a:p>
        </p:txBody>
      </p:sp>
      <p:sp>
        <p:nvSpPr>
          <p:cNvPr id="17" name="TextBox 16"/>
          <p:cNvSpPr txBox="1">
            <a:spLocks noChangeArrowheads="1"/>
          </p:cNvSpPr>
          <p:nvPr/>
        </p:nvSpPr>
        <p:spPr bwMode="auto">
          <a:xfrm>
            <a:off x="1289708" y="4613643"/>
            <a:ext cx="9654061" cy="15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4</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Đưa con trỏ chuột lên đoạn thẳng vừa vẽ. Nhấn giữ nút trái chuột và kéo cong đoạn thẳng đến khi nào vừa ý thì thả nút chuột ra, rồi nháy chuột lên trang vẽ.</a:t>
            </a:r>
          </a:p>
        </p:txBody>
      </p:sp>
      <p:grpSp>
        <p:nvGrpSpPr>
          <p:cNvPr id="2" name="Group 1"/>
          <p:cNvGrpSpPr/>
          <p:nvPr/>
        </p:nvGrpSpPr>
        <p:grpSpPr>
          <a:xfrm>
            <a:off x="1289710" y="2070894"/>
            <a:ext cx="8864600" cy="609790"/>
            <a:chOff x="1803400" y="2225486"/>
            <a:chExt cx="8864600" cy="609790"/>
          </a:xfrm>
        </p:grpSpPr>
        <p:sp>
          <p:nvSpPr>
            <p:cNvPr id="15" name="TextBox 14"/>
            <p:cNvSpPr txBox="1">
              <a:spLocks noChangeArrowheads="1"/>
            </p:cNvSpPr>
            <p:nvPr/>
          </p:nvSpPr>
          <p:spPr bwMode="auto">
            <a:xfrm>
              <a:off x="1803400" y="2311401"/>
              <a:ext cx="886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1</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Nháy chuột lên công cụ vẽ đường cong.</a:t>
              </a:r>
            </a:p>
          </p:txBody>
        </p:sp>
        <p:pic>
          <p:nvPicPr>
            <p:cNvPr id="82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451" y="2225486"/>
              <a:ext cx="60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7"/>
          <p:cNvSpPr txBox="1">
            <a:spLocks noChangeArrowheads="1"/>
          </p:cNvSpPr>
          <p:nvPr/>
        </p:nvSpPr>
        <p:spPr bwMode="auto">
          <a:xfrm>
            <a:off x="763964" y="1237681"/>
            <a:ext cx="4862512" cy="584775"/>
          </a:xfrm>
          <a:prstGeom prst="rect">
            <a:avLst/>
          </a:prstGeom>
          <a:noFill/>
          <a:ln>
            <a:noFill/>
          </a:ln>
        </p:spPr>
        <p:txBody>
          <a:bodyPr wrap="square">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defRPr/>
            </a:pPr>
            <a:r>
              <a:rPr lang="en-US" altLang="en-US" sz="3200" b="1">
                <a:solidFill>
                  <a:srgbClr val="0000CC"/>
                </a:solidFill>
                <a:latin typeface="Times New Roman" pitchFamily="18" charset="0"/>
                <a:cs typeface="Times New Roman" pitchFamily="18" charset="0"/>
              </a:rPr>
              <a:t>2. Các bước thực hiện:</a:t>
            </a:r>
          </a:p>
        </p:txBody>
      </p:sp>
      <p:sp>
        <p:nvSpPr>
          <p:cNvPr id="21" name="Rectangle 20"/>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spTree>
    <p:extLst>
      <p:ext uri="{BB962C8B-B14F-4D97-AF65-F5344CB8AC3E}">
        <p14:creationId xmlns:p14="http://schemas.microsoft.com/office/powerpoint/2010/main" val="25434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ox(i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14149" y="1087104"/>
            <a:ext cx="10495767" cy="954107"/>
          </a:xfrm>
          <a:prstGeom prst="rect">
            <a:avLst/>
          </a:prstGeom>
          <a:noFill/>
        </p:spPr>
        <p:txBody>
          <a:bodyPr wrap="square">
            <a:spAutoFit/>
          </a:bodyPr>
          <a:lstStyle/>
          <a:p>
            <a:pPr indent="-514350" algn="ctr">
              <a:defRPr/>
            </a:pPr>
            <a:r>
              <a:rPr lang="en-US" sz="2800" b="1" u="sng">
                <a:solidFill>
                  <a:srgbClr val="FF0000"/>
                </a:solidFill>
                <a:latin typeface="Times New Roman" pitchFamily="18" charset="0"/>
                <a:cs typeface="Times New Roman" pitchFamily="18" charset="0"/>
              </a:rPr>
              <a:t>Lưu ý</a:t>
            </a:r>
            <a:r>
              <a:rPr lang="en-US" sz="2800" b="1">
                <a:solidFill>
                  <a:srgbClr val="FF0000"/>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Khi vẽ, để quay lại thao tác trước đó, em nhấn tổ hợp phím </a:t>
            </a:r>
            <a:r>
              <a:rPr lang="en-US" sz="2800" b="1">
                <a:solidFill>
                  <a:srgbClr val="FF0000"/>
                </a:solidFill>
                <a:latin typeface="Times New Roman" pitchFamily="18" charset="0"/>
                <a:cs typeface="Times New Roman" pitchFamily="18" charset="0"/>
              </a:rPr>
              <a:t>CTRL + Z</a:t>
            </a:r>
            <a:endParaRPr lang="en-US" sz="2800" dirty="0">
              <a:solidFill>
                <a:srgbClr val="FF0000"/>
              </a:solidFill>
              <a:latin typeface="Times New Roman" pitchFamily="18" charset="0"/>
              <a:cs typeface="Times New Roman" pitchFamily="18" charset="0"/>
            </a:endParaRPr>
          </a:p>
        </p:txBody>
      </p:sp>
      <p:pic>
        <p:nvPicPr>
          <p:cNvPr id="5"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5431808"/>
            <a:ext cx="653008"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6741" y="4919254"/>
            <a:ext cx="405074"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879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913255" y="1378321"/>
            <a:ext cx="7025885" cy="1143000"/>
          </a:xfrm>
        </p:spPr>
        <p:txBody>
          <a:bodyPr>
            <a:normAutofit/>
          </a:bodyPr>
          <a:lstStyle/>
          <a:p>
            <a:pPr algn="ctr">
              <a:lnSpc>
                <a:spcPct val="100000"/>
              </a:lnSpc>
            </a:pPr>
            <a:r>
              <a:rPr lang="en-US" altLang="en-US" sz="3100">
                <a:latin typeface="Times New Roman" panose="02020603050405020304" pitchFamily="18" charset="0"/>
                <a:cs typeface="Times New Roman" panose="02020603050405020304" pitchFamily="18" charset="0"/>
              </a:rPr>
              <a:t>Em hãy vẽ hình dưới đây (</a:t>
            </a:r>
            <a:r>
              <a:rPr lang="en-US" altLang="en-US" sz="3100" b="1">
                <a:latin typeface="Times New Roman" panose="02020603050405020304" pitchFamily="18" charset="0"/>
                <a:cs typeface="Times New Roman" panose="02020603050405020304" pitchFamily="18" charset="0"/>
              </a:rPr>
              <a:t>SGK 45</a:t>
            </a:r>
            <a:r>
              <a:rPr lang="en-US" altLang="en-US" sz="3100">
                <a:latin typeface="Times New Roman" panose="02020603050405020304" pitchFamily="18" charset="0"/>
                <a:cs typeface="Times New Roman" panose="02020603050405020304" pitchFamily="18" charset="0"/>
              </a:rPr>
              <a:t>):</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6" name="Rectangle 5"/>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47" y="2389496"/>
            <a:ext cx="44386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a:latin typeface="Times New Roman" panose="02020603050405020304" pitchFamily="18" charset="0"/>
                <a:cs typeface="Times New Roman" panose="02020603050405020304" pitchFamily="18" charset="0"/>
              </a:rPr>
              <a:t>Em hãy sử dụng công cụ vẽ hình thích hợp để vẽ các bức tranh dưới đây.</a:t>
            </a: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 MỞ RỘNG</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57" y="1643775"/>
            <a:ext cx="75438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2. Nhấn nút “</a:t>
            </a:r>
            <a:r>
              <a:rPr lang="en-US" altLang="en-US" sz="3733" b="1">
                <a:solidFill>
                  <a:srgbClr val="FF0000"/>
                </a:solidFill>
                <a:latin typeface="Times New Roman" panose="02020603050405020304" pitchFamily="18" charset="0"/>
                <a:cs typeface="Times New Roman" panose="02020603050405020304" pitchFamily="18" charset="0"/>
              </a:rPr>
              <a:t>Tạm dừng</a:t>
            </a:r>
            <a:r>
              <a:rPr lang="en-US" altLang="en-US" sz="3733" b="1">
                <a:solidFill>
                  <a:srgbClr val="0000CC"/>
                </a:solidFill>
                <a:latin typeface="Times New Roman" panose="02020603050405020304" pitchFamily="18" charset="0"/>
                <a:cs typeface="Times New Roman" panose="02020603050405020304" pitchFamily="18" charset="0"/>
              </a:rPr>
              <a:t>” khi phải trả lời câu hỏi.</a:t>
            </a:r>
          </a:p>
        </p:txBody>
      </p:sp>
      <p:sp>
        <p:nvSpPr>
          <p:cNvPr id="19" name="TextBox 18">
            <a:extLst>
              <a:ext uri="{FF2B5EF4-FFF2-40B4-BE49-F238E27FC236}">
                <a16:creationId xmlns:a16="http://schemas.microsoft.com/office/drawing/2014/main"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3. Nhấn nút “</a:t>
            </a:r>
            <a:r>
              <a:rPr lang="en-US" altLang="en-US" sz="3733" b="1">
                <a:solidFill>
                  <a:srgbClr val="FF0000"/>
                </a:solidFill>
                <a:latin typeface="Times New Roman" panose="02020603050405020304" pitchFamily="18" charset="0"/>
                <a:cs typeface="Times New Roman" panose="02020603050405020304" pitchFamily="18" charset="0"/>
              </a:rPr>
              <a:t>Tiếp tục</a:t>
            </a:r>
            <a:r>
              <a:rPr lang="en-US" altLang="en-US" sz="3733" b="1">
                <a:solidFill>
                  <a:srgbClr val="0000CC"/>
                </a:solidFill>
                <a:latin typeface="Times New Roman" panose="02020603050405020304" pitchFamily="18" charset="0"/>
                <a:cs typeface="Times New Roman" panose="02020603050405020304" pitchFamily="18" charset="0"/>
              </a:rPr>
              <a:t>” khi đã tìm được câu trả lời.</a:t>
            </a:r>
          </a:p>
        </p:txBody>
      </p:sp>
      <p:sp>
        <p:nvSpPr>
          <p:cNvPr id="20" name="TextBox 19">
            <a:extLst>
              <a:ext uri="{FF2B5EF4-FFF2-40B4-BE49-F238E27FC236}">
                <a16:creationId xmlns:a16="http://schemas.microsoft.com/office/drawing/2014/main" id="{0BBBBF53-0725-429F-8261-BD12BF610F79}"/>
              </a:ext>
            </a:extLst>
          </p:cNvPr>
          <p:cNvSpPr txBox="1">
            <a:spLocks noChangeArrowheads="1"/>
          </p:cNvSpPr>
          <p:nvPr/>
        </p:nvSpPr>
        <p:spPr bwMode="auto">
          <a:xfrm>
            <a:off x="501654" y="4893737"/>
            <a:ext cx="11780962"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yêu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cầu</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61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a:latin typeface="Times New Roman" panose="02020603050405020304" pitchFamily="18" charset="0"/>
                <a:cs typeface="Times New Roman" panose="02020603050405020304" pitchFamily="18" charset="0"/>
              </a:rPr>
              <a:t>Em hãy sử dụng công cụ vẽ hình thích hợp để vẽ các bức tranh dưới đây.</a:t>
            </a: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 MỞ RỘNG</a:t>
            </a:r>
          </a:p>
        </p:txBody>
      </p:sp>
      <p:sp>
        <p:nvSpPr>
          <p:cNvPr id="2" name="TextBox 1"/>
          <p:cNvSpPr txBox="1"/>
          <p:nvPr/>
        </p:nvSpPr>
        <p:spPr>
          <a:xfrm>
            <a:off x="2074460" y="5848487"/>
            <a:ext cx="2279176" cy="707886"/>
          </a:xfrm>
          <a:prstGeom prst="rect">
            <a:avLst/>
          </a:prstGeom>
          <a:noFill/>
        </p:spPr>
        <p:txBody>
          <a:bodyPr wrap="square" rtlCol="0">
            <a:spAutoFit/>
          </a:bodyPr>
          <a:lstStyle/>
          <a:p>
            <a:pPr algn="ctr"/>
            <a:r>
              <a:rPr lang="en-US" sz="4000" b="1">
                <a:solidFill>
                  <a:srgbClr val="FF0000"/>
                </a:solidFill>
              </a:rPr>
              <a:t>Núi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62" y="1701184"/>
            <a:ext cx="77628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1924195"/>
            <a:ext cx="11125755" cy="2390630"/>
          </a:xfrm>
        </p:spPr>
        <p:txBody>
          <a:bodyPr>
            <a:noAutofit/>
          </a:bodyPr>
          <a:lstStyle/>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thẳng.</a:t>
            </a:r>
          </a:p>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cong.</a:t>
            </a:r>
          </a:p>
          <a:p>
            <a:pPr>
              <a:lnSpc>
                <a:spcPct val="100000"/>
              </a:lnSpc>
              <a:buFontTx/>
              <a:buChar char="-"/>
            </a:pPr>
            <a:r>
              <a:rPr lang="en-US" sz="3200">
                <a:solidFill>
                  <a:srgbClr val="0000CC"/>
                </a:solidFill>
                <a:latin typeface="Times New Roman" pitchFamily="18" charset="0"/>
                <a:cs typeface="Times New Roman" pitchFamily="18" charset="0"/>
              </a:rPr>
              <a:t>Nhấn 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vẽ các đường thẳng nằm ngang và thẳng đứng.</a:t>
            </a:r>
          </a:p>
          <a:p>
            <a:pPr>
              <a:lnSpc>
                <a:spcPct val="100000"/>
              </a:lnSpc>
              <a:buFontTx/>
              <a:buChar char="-"/>
            </a:pPr>
            <a:r>
              <a:rPr lang="en-US" sz="3200">
                <a:solidFill>
                  <a:srgbClr val="0000CC"/>
                </a:solidFill>
                <a:latin typeface="Times New Roman" pitchFamily="18" charset="0"/>
                <a:cs typeface="Times New Roman" pitchFamily="18" charset="0"/>
              </a:rPr>
              <a:t>Khi vẽ, để quay lại thao tác trước đó, em nhấn tổ hợp phím </a:t>
            </a:r>
            <a:r>
              <a:rPr lang="en-US" sz="3200" b="1">
                <a:solidFill>
                  <a:srgbClr val="FF0000"/>
                </a:solidFill>
                <a:latin typeface="Times New Roman" pitchFamily="18" charset="0"/>
                <a:cs typeface="Times New Roman" pitchFamily="18" charset="0"/>
              </a:rPr>
              <a:t>CTRL + Z</a:t>
            </a:r>
          </a:p>
          <a:p>
            <a:pPr>
              <a:lnSpc>
                <a:spcPct val="100000"/>
              </a:lnSpc>
              <a:buFontTx/>
              <a:buChar char="-"/>
            </a:pP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597" y="2197804"/>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100" y="3260251"/>
            <a:ext cx="8001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8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2448952" y="3110960"/>
            <a:ext cx="7913384" cy="2339102"/>
          </a:xfrm>
          <a:prstGeom prst="rect">
            <a:avLst/>
          </a:prstGeom>
          <a:noFill/>
        </p:spPr>
        <p:txBody>
          <a:bodyPr wrap="none" lIns="121920" tIns="60960" rIns="121920" bIns="60960">
            <a:spAutoFit/>
          </a:bodyPr>
          <a:lstStyle/>
          <a:p>
            <a:pPr algn="ct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Cảm</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a:t>
            </a: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ơn</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các em</a:t>
            </a:r>
          </a:p>
          <a:p>
            <a:pPr algn="ct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đã theo dõi bài học!</a:t>
            </a:r>
          </a:p>
        </p:txBody>
      </p:sp>
    </p:spTree>
    <p:extLst>
      <p:ext uri="{BB962C8B-B14F-4D97-AF65-F5344CB8AC3E}">
        <p14:creationId xmlns:p14="http://schemas.microsoft.com/office/powerpoint/2010/main" val="37785686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9835" y="150830"/>
            <a:ext cx="5962081"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 </a:t>
            </a:r>
            <a:r>
              <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sát tranh vẽ dưới đây: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7" name="Picture 6" descr="E:\CAU LAC BO - TIN HOC\1-GIAO AN CLB TIN HOC\TUAN 21\LOP 3\ANH MAU\SAN BONG DA.pn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4620" y="876300"/>
            <a:ext cx="8395309" cy="5588000"/>
          </a:xfrm>
          <a:prstGeom prst="rect">
            <a:avLst/>
          </a:prstGeom>
          <a:noFill/>
          <a:ln>
            <a:noFill/>
          </a:ln>
        </p:spPr>
      </p:pic>
      <p:sp>
        <p:nvSpPr>
          <p:cNvPr id="3" name="Rounded Rectangular Callout 2"/>
          <p:cNvSpPr/>
          <p:nvPr/>
        </p:nvSpPr>
        <p:spPr>
          <a:xfrm>
            <a:off x="6430120" y="5867400"/>
            <a:ext cx="1638300" cy="876300"/>
          </a:xfrm>
          <a:prstGeom prst="wedgeRoundRectCallout">
            <a:avLst>
              <a:gd name="adj1" fmla="val -82849"/>
              <a:gd name="adj2" fmla="val -1389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
        <p:nvSpPr>
          <p:cNvPr id="12" name="Rounded Rectangular Callout 11"/>
          <p:cNvSpPr/>
          <p:nvPr/>
        </p:nvSpPr>
        <p:spPr>
          <a:xfrm>
            <a:off x="473820" y="5403850"/>
            <a:ext cx="1638300" cy="876300"/>
          </a:xfrm>
          <a:prstGeom prst="wedgeRoundRectCallout">
            <a:avLst>
              <a:gd name="adj1" fmla="val 96996"/>
              <a:gd name="adj2" fmla="val -519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4" name="Rounded Rectangular Callout 13"/>
          <p:cNvSpPr/>
          <p:nvPr/>
        </p:nvSpPr>
        <p:spPr>
          <a:xfrm>
            <a:off x="325340" y="1009650"/>
            <a:ext cx="1638300" cy="876300"/>
          </a:xfrm>
          <a:prstGeom prst="wedgeRoundRectCallout">
            <a:avLst>
              <a:gd name="adj1" fmla="val 104748"/>
              <a:gd name="adj2" fmla="val 233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5" name="Rounded Rectangular Callout 14"/>
          <p:cNvSpPr/>
          <p:nvPr/>
        </p:nvSpPr>
        <p:spPr>
          <a:xfrm>
            <a:off x="10053540" y="1079500"/>
            <a:ext cx="1638300" cy="876300"/>
          </a:xfrm>
          <a:prstGeom prst="wedgeRoundRectCallout">
            <a:avLst>
              <a:gd name="adj1" fmla="val -103779"/>
              <a:gd name="adj2" fmla="val 4366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6" name="Rounded Rectangular Callout 15"/>
          <p:cNvSpPr/>
          <p:nvPr/>
        </p:nvSpPr>
        <p:spPr>
          <a:xfrm>
            <a:off x="10189929" y="5232400"/>
            <a:ext cx="1638300" cy="876300"/>
          </a:xfrm>
          <a:prstGeom prst="wedgeRoundRectCallout">
            <a:avLst>
              <a:gd name="adj1" fmla="val -111531"/>
              <a:gd name="adj2" fmla="val -374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7" name="Rounded Rectangular Callout 16"/>
          <p:cNvSpPr/>
          <p:nvPr/>
        </p:nvSpPr>
        <p:spPr>
          <a:xfrm>
            <a:off x="3699620" y="2051050"/>
            <a:ext cx="1638300" cy="876300"/>
          </a:xfrm>
          <a:prstGeom prst="wedgeRoundRectCallout">
            <a:avLst>
              <a:gd name="adj1" fmla="val -51841"/>
              <a:gd name="adj2" fmla="val 842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8" name="Rounded Rectangular Callout 17"/>
          <p:cNvSpPr/>
          <p:nvPr/>
        </p:nvSpPr>
        <p:spPr>
          <a:xfrm>
            <a:off x="6709520" y="2032000"/>
            <a:ext cx="1638300" cy="876300"/>
          </a:xfrm>
          <a:prstGeom prst="wedgeRoundRectCallout">
            <a:avLst>
              <a:gd name="adj1" fmla="val 54361"/>
              <a:gd name="adj2" fmla="val 8568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9" name="Rounded Rectangular Callout 18"/>
          <p:cNvSpPr/>
          <p:nvPr/>
        </p:nvSpPr>
        <p:spPr>
          <a:xfrm>
            <a:off x="9948020" y="3365500"/>
            <a:ext cx="1638300" cy="876300"/>
          </a:xfrm>
          <a:prstGeom prst="wedgeRoundRectCallout">
            <a:avLst>
              <a:gd name="adj1" fmla="val -99128"/>
              <a:gd name="adj2" fmla="val -346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
        <p:nvSpPr>
          <p:cNvPr id="20" name="Rounded Rectangular Callout 19"/>
          <p:cNvSpPr/>
          <p:nvPr/>
        </p:nvSpPr>
        <p:spPr>
          <a:xfrm>
            <a:off x="473820" y="3086100"/>
            <a:ext cx="1638300" cy="876300"/>
          </a:xfrm>
          <a:prstGeom prst="wedgeRoundRectCallout">
            <a:avLst>
              <a:gd name="adj1" fmla="val 98546"/>
              <a:gd name="adj2" fmla="val -1576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Tree>
    <p:extLst>
      <p:ext uri="{BB962C8B-B14F-4D97-AF65-F5344CB8AC3E}">
        <p14:creationId xmlns:p14="http://schemas.microsoft.com/office/powerpoint/2010/main" val="454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9" y="1819667"/>
            <a:ext cx="11816986" cy="2154436"/>
          </a:xfrm>
          <a:prstGeom prst="rect">
            <a:avLst/>
          </a:prstGeom>
          <a:noFill/>
        </p:spPr>
        <p:txBody>
          <a:bodyPr wrap="square" lIns="121920" tIns="60960" rIns="121920" bIns="60960">
            <a:spAutoFit/>
          </a:bodyPr>
          <a:lstStyle/>
          <a:p>
            <a:pPr algn="ctr"/>
            <a:r>
              <a:rPr lang="en-US" sz="4400" b="1">
                <a:ln w="1905"/>
                <a:solidFill>
                  <a:srgbClr val="0000CC"/>
                </a:solidFill>
                <a:effectLst>
                  <a:innerShdw blurRad="69850" dist="43180" dir="5400000">
                    <a:srgbClr val="000000">
                      <a:alpha val="65000"/>
                    </a:srgbClr>
                  </a:innerShdw>
                </a:effectLst>
              </a:rPr>
              <a:t>CHỦ ĐỀ 2: EM TẬP VẼ</a:t>
            </a:r>
            <a:endParaRPr lang="en-US" sz="4400" b="1" i="1">
              <a:ln w="1905"/>
              <a:solidFill>
                <a:srgbClr val="0000CC"/>
              </a:solidFill>
              <a:effectLst>
                <a:innerShdw blurRad="69850" dist="43180" dir="5400000">
                  <a:srgbClr val="000000">
                    <a:alpha val="65000"/>
                  </a:srgbClr>
                </a:innerShdw>
              </a:effectLst>
            </a:endParaRPr>
          </a:p>
          <a:p>
            <a:pPr algn="ctr"/>
            <a:r>
              <a:rPr lang="en-US" sz="4400" b="1">
                <a:ln w="1905"/>
                <a:solidFill>
                  <a:srgbClr val="FF0000"/>
                </a:solidFill>
                <a:effectLst>
                  <a:innerShdw blurRad="69850" dist="43180" dir="5400000">
                    <a:srgbClr val="000000">
                      <a:alpha val="65000"/>
                    </a:srgbClr>
                  </a:innerShdw>
                </a:effectLst>
              </a:rPr>
              <a:t>BÀI 3: VẼ ĐƯỜNG THẲNG, ĐƯỜNG CONG </a:t>
            </a:r>
            <a:r>
              <a:rPr lang="en-US" sz="4400" b="1" i="1">
                <a:ln w="1905"/>
                <a:solidFill>
                  <a:srgbClr val="FF0000"/>
                </a:solidFill>
                <a:effectLst>
                  <a:innerShdw blurRad="69850" dist="43180" dir="5400000">
                    <a:srgbClr val="000000">
                      <a:alpha val="65000"/>
                    </a:srgbClr>
                  </a:innerShdw>
                </a:effectLst>
              </a:rPr>
              <a:t>(Tiết 1) </a:t>
            </a:r>
          </a:p>
          <a:p>
            <a:pPr algn="ctr"/>
            <a:r>
              <a:rPr lang="en-US" sz="4400" b="1" i="1">
                <a:ln w="1905"/>
                <a:effectLst>
                  <a:innerShdw blurRad="69850" dist="43180" dir="5400000">
                    <a:srgbClr val="000000">
                      <a:alpha val="65000"/>
                    </a:srgbClr>
                  </a:innerShdw>
                </a:effectLst>
              </a:rPr>
              <a:t>(SGK Trang 44)</a:t>
            </a: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57442498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808274" cy="502766"/>
            </a:xfrm>
            <a:prstGeom prst="rect">
              <a:avLst/>
            </a:prstGeom>
            <a:noFill/>
          </p:spPr>
          <p:txBody>
            <a:bodyPr wrap="none" rtlCol="0">
              <a:spAutoFit/>
            </a:bodyPr>
            <a:lstStyle/>
            <a:p>
              <a:pPr>
                <a:defRPr/>
              </a:pPr>
              <a:r>
                <a:rPr lang="en-US" altLang="zh-CN" sz="2667" b="1">
                  <a:solidFill>
                    <a:prstClr val="black"/>
                  </a:solidFill>
                  <a:latin typeface="Tahoma" pitchFamily="34" charset="0"/>
                  <a:cs typeface="Tahoma" pitchFamily="34" charset="0"/>
                </a:rPr>
                <a:t>Biết sử dụng công cụ vẽ đường thẳng.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630248"/>
            </a:xfrm>
            <a:prstGeom prst="rect">
              <a:avLst/>
            </a:prstGeom>
            <a:noFill/>
          </p:spPr>
          <p:txBody>
            <a:bodyPr wrap="square" rtlCol="0">
              <a:spAutoFit/>
            </a:bodyPr>
            <a:lstStyle/>
            <a:p>
              <a:pPr>
                <a:defRPr/>
              </a:pPr>
              <a:r>
                <a:rPr lang="en-US" altLang="zh-CN" sz="2667" b="1">
                  <a:solidFill>
                    <a:prstClr val="black"/>
                  </a:solidFill>
                  <a:latin typeface="Tahoma" pitchFamily="34" charset="0"/>
                  <a:cs typeface="Tahoma" pitchFamily="34" charset="0"/>
                </a:rPr>
                <a:t>Vẽ được bức tranh đơn giản có đường thẳng.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06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7" name="Rectangle 6"/>
          <p:cNvSpPr/>
          <p:nvPr/>
        </p:nvSpPr>
        <p:spPr>
          <a:xfrm>
            <a:off x="621555" y="1179195"/>
            <a:ext cx="6700943" cy="584775"/>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1. Công cụ vẽ đường thẳng: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3387810" y="1958977"/>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384685" y="2590802"/>
            <a:ext cx="2379289" cy="1346198"/>
          </a:xfrm>
          <a:prstGeom prst="wedgeRoundRectCallout">
            <a:avLst>
              <a:gd name="adj1" fmla="val 75645"/>
              <a:gd name="adj2" fmla="val -5104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Công cụ vẽ đường thẳng</a:t>
            </a:r>
          </a:p>
        </p:txBody>
      </p:sp>
    </p:spTree>
    <p:extLst>
      <p:ext uri="{BB962C8B-B14F-4D97-AF65-F5344CB8AC3E}">
        <p14:creationId xmlns:p14="http://schemas.microsoft.com/office/powerpoint/2010/main" val="776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7"/>
          <p:cNvSpPr txBox="1">
            <a:spLocks noChangeArrowheads="1"/>
          </p:cNvSpPr>
          <p:nvPr/>
        </p:nvSpPr>
        <p:spPr bwMode="auto">
          <a:xfrm>
            <a:off x="438259" y="1290702"/>
            <a:ext cx="4153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2. Các bước thực hiện:</a:t>
            </a:r>
          </a:p>
        </p:txBody>
      </p:sp>
      <p:sp>
        <p:nvSpPr>
          <p:cNvPr id="21" name="TextBox 20"/>
          <p:cNvSpPr txBox="1"/>
          <p:nvPr/>
        </p:nvSpPr>
        <p:spPr bwMode="auto">
          <a:xfrm>
            <a:off x="1053336" y="2129477"/>
            <a:ext cx="8337103" cy="523220"/>
          </a:xfrm>
          <a:prstGeom prst="rect">
            <a:avLst/>
          </a:prstGeom>
          <a:noFill/>
        </p:spPr>
        <p:txBody>
          <a:bodyPr wrap="square">
            <a:spAutoFit/>
          </a:bodyPr>
          <a:lstStyle/>
          <a:p>
            <a:pPr algn="just">
              <a:defRPr/>
            </a:pPr>
            <a:r>
              <a:rPr lang="en-US" sz="2800" b="1" err="1">
                <a:latin typeface="Times New Roman" pitchFamily="18" charset="0"/>
                <a:cs typeface="Times New Roman" pitchFamily="18" charset="0"/>
              </a:rPr>
              <a:t>Bước</a:t>
            </a:r>
            <a:r>
              <a:rPr lang="en-US" sz="2800" b="1">
                <a:latin typeface="Times New Roman" pitchFamily="18" charset="0"/>
                <a:cs typeface="Times New Roman" pitchFamily="18" charset="0"/>
              </a:rPr>
              <a:t> 1</a:t>
            </a:r>
            <a:r>
              <a:rPr lang="en-US" sz="2800">
                <a:latin typeface="Times New Roman" pitchFamily="18" charset="0"/>
                <a:cs typeface="Times New Roman" pitchFamily="18" charset="0"/>
              </a:rPr>
              <a:t>:Nháy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lên</a:t>
            </a:r>
            <a:r>
              <a:rPr lang="en-US" sz="2800">
                <a:latin typeface="Times New Roman" pitchFamily="18" charset="0"/>
                <a:cs typeface="Times New Roman" pitchFamily="18" charset="0"/>
              </a:rPr>
              <a:t> công cụ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đường</a:t>
            </a:r>
            <a:r>
              <a:rPr lang="en-US" sz="2800">
                <a:latin typeface="Times New Roman" pitchFamily="18" charset="0"/>
                <a:cs typeface="Times New Roman" pitchFamily="18" charset="0"/>
              </a:rPr>
              <a:t> thẳng.</a:t>
            </a:r>
            <a:endParaRPr lang="en-US" sz="2800" dirty="0">
              <a:latin typeface="Times New Roman" pitchFamily="18" charset="0"/>
              <a:cs typeface="Times New Roman" pitchFamily="18" charset="0"/>
            </a:endParaRPr>
          </a:p>
        </p:txBody>
      </p:sp>
      <p:sp>
        <p:nvSpPr>
          <p:cNvPr id="29" name="TextBox 6"/>
          <p:cNvSpPr txBox="1">
            <a:spLocks noChangeArrowheads="1"/>
          </p:cNvSpPr>
          <p:nvPr/>
        </p:nvSpPr>
        <p:spPr bwMode="auto">
          <a:xfrm>
            <a:off x="1055920" y="2957497"/>
            <a:ext cx="7173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Bước 2:</a:t>
            </a:r>
            <a:r>
              <a:rPr lang="en-US" altLang="en-US" sz="2800">
                <a:latin typeface="Times New Roman" panose="02020603050405020304" pitchFamily="18" charset="0"/>
                <a:cs typeface="Times New Roman" panose="02020603050405020304" pitchFamily="18" charset="0"/>
              </a:rPr>
              <a:t> Chọn độ dày nét vẽ, chọn màu vẽ.</a:t>
            </a:r>
          </a:p>
        </p:txBody>
      </p:sp>
      <p:sp>
        <p:nvSpPr>
          <p:cNvPr id="40" name="TextBox 39"/>
          <p:cNvSpPr txBox="1"/>
          <p:nvPr/>
        </p:nvSpPr>
        <p:spPr bwMode="auto">
          <a:xfrm>
            <a:off x="1055920" y="3830304"/>
            <a:ext cx="10056580" cy="954107"/>
          </a:xfrm>
          <a:prstGeom prst="rect">
            <a:avLst/>
          </a:prstGeom>
          <a:noFill/>
        </p:spPr>
        <p:txBody>
          <a:bodyPr wrap="square">
            <a:spAutoFit/>
          </a:bodyPr>
          <a:lstStyle/>
          <a:p>
            <a:pPr indent="-514350" algn="just">
              <a:defRPr/>
            </a:pP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thành</a:t>
            </a:r>
            <a:r>
              <a:rPr lang="en-US" sz="2800">
                <a:latin typeface="Times New Roman" pitchFamily="18" charset="0"/>
                <a:cs typeface="Times New Roman" pitchFamily="18" charset="0"/>
              </a:rPr>
              <a:t>      .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a:t>
            </a:r>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951" y="4287958"/>
            <a:ext cx="453763" cy="4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Tree>
    <p:extLst>
      <p:ext uri="{BB962C8B-B14F-4D97-AF65-F5344CB8AC3E}">
        <p14:creationId xmlns:p14="http://schemas.microsoft.com/office/powerpoint/2010/main" val="2773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053336" y="1087104"/>
            <a:ext cx="10056580" cy="954107"/>
          </a:xfrm>
          <a:prstGeom prst="rect">
            <a:avLst/>
          </a:prstGeom>
          <a:noFill/>
        </p:spPr>
        <p:txBody>
          <a:bodyPr wrap="square">
            <a:spAutoFit/>
          </a:bodyPr>
          <a:lstStyle/>
          <a:p>
            <a:pPr indent="-514350" algn="just">
              <a:defRPr/>
            </a:pPr>
            <a:r>
              <a:rPr lang="en-US" sz="2800" b="1" u="sng">
                <a:solidFill>
                  <a:srgbClr val="FF0000"/>
                </a:solidFill>
                <a:latin typeface="Times New Roman" pitchFamily="18" charset="0"/>
                <a:cs typeface="Times New Roman" pitchFamily="18" charset="0"/>
              </a:rPr>
              <a:t>Lưu ý</a:t>
            </a:r>
            <a:r>
              <a:rPr lang="en-US" sz="2800" b="1">
                <a:solidFill>
                  <a:srgbClr val="FF0000"/>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Nhấn giữ phím </a:t>
            </a:r>
            <a:r>
              <a:rPr lang="en-US" sz="2800" b="1">
                <a:solidFill>
                  <a:srgbClr val="FF0000"/>
                </a:solidFill>
                <a:latin typeface="Times New Roman" pitchFamily="18" charset="0"/>
                <a:cs typeface="Times New Roman" pitchFamily="18" charset="0"/>
              </a:rPr>
              <a:t>SHIFT</a:t>
            </a:r>
            <a:r>
              <a:rPr lang="en-US" sz="2800" b="1" i="1">
                <a:solidFill>
                  <a:srgbClr val="0000CC"/>
                </a:solidFill>
                <a:latin typeface="Times New Roman" pitchFamily="18" charset="0"/>
                <a:cs typeface="Times New Roman" pitchFamily="18" charset="0"/>
              </a:rPr>
              <a:t> trong khi kéo thả chuột để vẽ các đường thẳng nằm ngang và thẳng đứng.</a:t>
            </a:r>
            <a:endParaRPr lang="en-US" sz="2800" i="1" dirty="0">
              <a:solidFill>
                <a:srgbClr val="0000CC"/>
              </a:solidFill>
              <a:latin typeface="Times New Roman" pitchFamily="18" charset="0"/>
              <a:cs typeface="Times New Roman" pitchFamily="18" charset="0"/>
            </a:endParaRPr>
          </a:p>
        </p:txBody>
      </p:sp>
      <p:pic>
        <p:nvPicPr>
          <p:cNvPr id="5"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4949207"/>
            <a:ext cx="994202"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15344" y="4946551"/>
            <a:ext cx="1223940"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7413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3827" y="1849119"/>
            <a:ext cx="11625943" cy="1143000"/>
          </a:xfrm>
        </p:spPr>
        <p:txBody>
          <a:bodyPr>
            <a:normAutofit fontScale="90000"/>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1 – SGK 44</a:t>
            </a:r>
            <a:r>
              <a:rPr lang="en-US" altLang="en-US" sz="3100">
                <a:latin typeface="Times New Roman" panose="02020603050405020304" pitchFamily="18" charset="0"/>
                <a:cs typeface="Times New Roman" panose="02020603050405020304" pitchFamily="18" charset="0"/>
              </a:rPr>
              <a:t>: Em hãy sử dụng công cụ vẽ đường thẳng, hình chữ nhật để vẽ hình theo mẫu dưới đây, đặt tên bài vẽ là </a:t>
            </a:r>
            <a:r>
              <a:rPr lang="en-US" altLang="en-US" sz="3100" b="1">
                <a:solidFill>
                  <a:srgbClr val="FF0000"/>
                </a:solidFill>
                <a:latin typeface="Times New Roman" panose="02020603050405020304" pitchFamily="18" charset="0"/>
                <a:cs typeface="Times New Roman" panose="02020603050405020304" pitchFamily="18" charset="0"/>
              </a:rPr>
              <a:t>ngoi nha</a:t>
            </a:r>
            <a:r>
              <a:rPr lang="en-US" altLang="en-US" sz="3100">
                <a:latin typeface="Times New Roman" panose="02020603050405020304" pitchFamily="18" charset="0"/>
                <a:cs typeface="Times New Roman" panose="02020603050405020304" pitchFamily="18" charset="0"/>
              </a:rPr>
              <a:t> rồi lưu vào thư mục trên máy tính.</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886" y="2676745"/>
            <a:ext cx="3675868" cy="3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7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765</Words>
  <Application>Microsoft Office PowerPoint</Application>
  <PresentationFormat>Widescreen</PresentationFormat>
  <Paragraphs>81</Paragraphs>
  <Slides>22</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34" baseType="lpstr">
      <vt:lpstr>等线</vt:lpstr>
      <vt:lpstr>Arial</vt:lpstr>
      <vt:lpstr>Calibri</vt:lpstr>
      <vt:lpstr>Calibri Light</vt:lpstr>
      <vt:lpstr>Tahoma</vt:lpstr>
      <vt:lpstr>Times New Roman</vt:lpstr>
      <vt:lpstr>Trebuchet MS</vt:lpstr>
      <vt:lpstr>Office Theme</vt:lpstr>
      <vt:lpstr>1_Office Theme</vt:lpstr>
      <vt:lpstr>2_Office Theme</vt:lpstr>
      <vt:lpstr>3_Office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 SGK 44: Em hãy sử dụng công cụ vẽ đường thẳng, hình chữ nhật để vẽ hình theo mẫu dưới đây, đặt tên bài vẽ là ngoi nha rồi lưu vào thư mục trên máy tính.</vt:lpstr>
      <vt:lpstr>Bài 2 – SGK 45: Em mở bài vẽ ngoi nha ở bài tập 1, vẽ thêm các chi tiết như hình dưới rồi lưu tiếp bài vẽ.</vt:lpstr>
      <vt:lpstr>Bài 3: Em mở trang vẽ mới và vẽ các hình theo mẫu dưới đây.</vt:lpstr>
      <vt:lpstr>EM CẦN GHI NHỚ</vt:lpstr>
      <vt:lpstr>PowerPoint Presentation</vt:lpstr>
      <vt:lpstr>PowerPoint Presentation</vt:lpstr>
      <vt:lpstr>PowerPoint Presentation</vt:lpstr>
      <vt:lpstr>PowerPoint Presentation</vt:lpstr>
      <vt:lpstr>PowerPoint Presentation</vt:lpstr>
      <vt:lpstr>Em hãy vẽ hình dưới đây (SGK 45):</vt:lpstr>
      <vt:lpstr>Em hãy sử dụng công cụ vẽ hình thích hợp để vẽ các bức tranh dưới đây.</vt:lpstr>
      <vt:lpstr>Em hãy sử dụng công cụ vẽ hình thích hợp để vẽ các bức tranh dưới đây.</vt:lpstr>
      <vt:lpstr>EM CẦN GHI NHỚ</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MyLaptop</cp:lastModifiedBy>
  <cp:revision>38</cp:revision>
  <dcterms:created xsi:type="dcterms:W3CDTF">2021-10-26T02:53:30Z</dcterms:created>
  <dcterms:modified xsi:type="dcterms:W3CDTF">2021-11-05T08:49:43Z</dcterms:modified>
</cp:coreProperties>
</file>