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BAE1E6"/>
    <a:srgbClr val="EDB1EE"/>
    <a:srgbClr val="FFFFCC"/>
    <a:srgbClr val="FFCCCC"/>
    <a:srgbClr val="CCFFCC"/>
    <a:srgbClr val="000066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558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F941-FF50-4DBA-810C-E07A6C6FF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6BFB-5489-4ED5-919B-DA333161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03F0-5738-4F79-B2EA-33E69E65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DC1D-FEA8-4D80-946C-EFB1624E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C644-F879-4E08-8E58-EE4AF539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E21E-BEB3-4872-81AE-DF8E2B4D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95F8-98BB-4514-A465-500F2876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D555-4C1F-4C8F-8F98-13828C64C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6077-BA14-408B-89DE-FEED3882E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B877-91D0-4EE1-8A0A-3F69FD24F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81EE-F226-4100-B857-8182DC9D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4E8BC-49B2-4A19-B848-F639DB4D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759489-DA6B-435E-A83D-D1391F26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Me\Desktop\nhac%20cua%20Co%20Thuy\g.mp3" TargetMode="External"/><Relationship Id="rId2" Type="http://schemas.openxmlformats.org/officeDocument/2006/relationships/audio" Target="file:///C:\Documents%20and%20Settings\Me\Desktop\nhac%20cua%20Co%20Thuy\reo.mp3" TargetMode="External"/><Relationship Id="rId1" Type="http://schemas.openxmlformats.org/officeDocument/2006/relationships/audio" Target="nhac%20cat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hay%20giu..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SONG_012.MP3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n.mp3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c.mp3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SONG_012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reo%20vang%20binh%20minh%20-%20playback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rvbm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rvbm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rvbm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rvbm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e\Desktop\nhac%20cua%20Co%20Thuy\Hay%20giu%20cho%20em..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e\Desktop\nhac%20cua%20Co%20Thuy\playback%20hay%20giu..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</a:t>
            </a:r>
            <a:r>
              <a:rPr lang="en-US" sz="2700" smtClean="0">
                <a:latin typeface="Arial" charset="0"/>
              </a:rPr>
              <a:t>Ôn tập và kiểm tra 2 bài hát: Reo vang bình minh</a:t>
            </a:r>
            <a:br>
              <a:rPr lang="en-US" sz="2700" smtClean="0">
                <a:latin typeface="Arial" charset="0"/>
              </a:rPr>
            </a:br>
            <a:r>
              <a:rPr lang="en-US" sz="27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700" smtClean="0">
                <a:latin typeface="Arial" charset="0"/>
              </a:rPr>
            </a:br>
            <a:r>
              <a:rPr lang="en-US" sz="2700" smtClean="0">
                <a:latin typeface="Arial" charset="0"/>
              </a:rPr>
              <a:t>*Ôn tập TĐN số 2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219200" y="381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3733800" y="8382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762000" y="2590800"/>
            <a:ext cx="7696200" cy="1219200"/>
          </a:xfrm>
          <a:prstGeom prst="horizontalScroll">
            <a:avLst>
              <a:gd name="adj" fmla="val 12500"/>
            </a:avLst>
          </a:prstGeom>
          <a:solidFill>
            <a:srgbClr val="DEF2AC"/>
          </a:solidFill>
          <a:ln w="38100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charset="0"/>
              </a:rPr>
              <a:t>TRÒ CHƠI: Nghe nhạc đoán câu hát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8200" y="4038600"/>
            <a:ext cx="1981200" cy="50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3366FF"/>
                </a:solidFill>
                <a:latin typeface="Arial" charset="0"/>
              </a:rPr>
              <a:t>Giai điệu 1</a:t>
            </a:r>
          </a:p>
        </p:txBody>
      </p:sp>
      <p:pic>
        <p:nvPicPr>
          <p:cNvPr id="2056" name="nhac 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76600" y="3889375"/>
            <a:ext cx="5638800" cy="80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0066FF"/>
                </a:solidFill>
                <a:latin typeface="Arial" charset="0"/>
              </a:rPr>
              <a:t>Reo vang reo! Ca vang ca! Cất tiếng hát vang rừng xanh, vang đồng.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38200" y="5029200"/>
            <a:ext cx="1981200" cy="50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3366FF"/>
                </a:solidFill>
                <a:latin typeface="Arial" charset="0"/>
              </a:rPr>
              <a:t>Giai điệu 2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76600" y="4956175"/>
            <a:ext cx="5638800" cy="80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0066FF"/>
                </a:solidFill>
                <a:latin typeface="Arial" charset="0"/>
              </a:rPr>
              <a:t>Líu líu lo lo! Ta ca hát say sưa. Hát lên chào mừng trời xuân luôn luôn tươi sáng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38200" y="6019800"/>
            <a:ext cx="1981200" cy="50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3366FF"/>
                </a:solidFill>
                <a:latin typeface="Arial" charset="0"/>
              </a:rPr>
              <a:t>Giai điệu 3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76600" y="5946775"/>
            <a:ext cx="5638800" cy="80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0066FF"/>
                </a:solidFill>
                <a:latin typeface="Arial" charset="0"/>
              </a:rPr>
              <a:t>Hãy bay lên chim bồ câu trắng. Cho bầy em ca hát dưới trời xanh</a:t>
            </a:r>
          </a:p>
        </p:txBody>
      </p:sp>
      <p:pic>
        <p:nvPicPr>
          <p:cNvPr id="2066" name="re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g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  <p:bldLst>
      <p:bldP spid="2050" grpId="0" autoUpdateAnimBg="0"/>
      <p:bldP spid="2054" grpId="0" animBg="1" autoUpdateAnimBg="0"/>
      <p:bldP spid="2055" grpId="0" animBg="1"/>
      <p:bldP spid="2057" grpId="0" animBg="1"/>
      <p:bldP spid="2058" grpId="0" animBg="1"/>
      <p:bldP spid="2059" grpId="0" animBg="1"/>
      <p:bldP spid="2060" grpId="0" animBg="1"/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19200" y="304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733800" y="762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14400" y="2743200"/>
            <a:ext cx="7620000" cy="1524000"/>
          </a:xfrm>
          <a:prstGeom prst="ellipse">
            <a:avLst/>
          </a:prstGeom>
          <a:solidFill>
            <a:srgbClr val="ACF4AE"/>
          </a:solidFill>
          <a:ln w="38100">
            <a:solidFill>
              <a:srgbClr val="EDB1E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66FF"/>
                </a:solidFill>
                <a:latin typeface="Arial" charset="0"/>
              </a:rPr>
              <a:t>Trình bày theo lối hát lĩnh xướng, đồng ca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90600" y="4343400"/>
            <a:ext cx="731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Một em nam: Hát từ “ Hãy xua tan.......màu xanh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Một em nữ: Hát từ “Hãy bay lên..........trời xanh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Cả lớp đồng ca đoạn còn lại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Lời 2 hát tương tự như lời 1</a:t>
            </a:r>
          </a:p>
        </p:txBody>
      </p:sp>
      <p:pic>
        <p:nvPicPr>
          <p:cNvPr id="11272" name="playback hay giu..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791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  <p:bldLst>
      <p:bldP spid="11270" grpId="0" animBg="1" autoUpdateAnimBg="0"/>
      <p:bldP spid="112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95400" y="152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3810000" y="6096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28956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2. Ôn tập : TĐN số 2</a:t>
            </a:r>
          </a:p>
        </p:txBody>
      </p:sp>
      <p:pic>
        <p:nvPicPr>
          <p:cNvPr id="12295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3810000"/>
            <a:ext cx="52482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410200" y="42672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- Cao độ trong bài TĐN sử dụng những nốt gì?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410200" y="53340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- Trường độ trong bài TĐN sử dụng những hình nốt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219200" y="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3733800" y="5334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" y="28956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a. Luyện cao độ:</a:t>
            </a:r>
          </a:p>
        </p:txBody>
      </p:sp>
      <p:pic>
        <p:nvPicPr>
          <p:cNvPr id="13319" name="Picture 7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143000" y="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3581400" y="5334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1000" y="28956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b. Luyện tiết tấu:</a:t>
            </a:r>
          </a:p>
        </p:txBody>
      </p:sp>
      <p:pic>
        <p:nvPicPr>
          <p:cNvPr id="14343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19200" y="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733800" y="5334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1000" y="28956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c. Đọc TĐN:</a:t>
            </a:r>
          </a:p>
        </p:txBody>
      </p:sp>
      <p:pic>
        <p:nvPicPr>
          <p:cNvPr id="15367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95600"/>
            <a:ext cx="6324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SONG_0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7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5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</a:t>
            </a:r>
            <a:r>
              <a:rPr lang="en-US" sz="2400" smtClean="0">
                <a:latin typeface="Arial" charset="0"/>
              </a:rPr>
              <a:t>Ôn tập và kiểm tra 2 bài hát: Reo vang bình minh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*Ôn tập TĐN số 2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19200" y="685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733800" y="1143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0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95600"/>
            <a:ext cx="64008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52400" y="2590800"/>
            <a:ext cx="1981200" cy="4114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Đọc</a:t>
            </a:r>
          </a:p>
          <a:p>
            <a:pPr algn="ctr"/>
            <a:r>
              <a:rPr lang="en-US" sz="3200" b="1">
                <a:latin typeface="Arial" charset="0"/>
              </a:rPr>
              <a:t>nốt</a:t>
            </a:r>
          </a:p>
          <a:p>
            <a:pPr algn="ctr"/>
            <a:r>
              <a:rPr lang="en-US" sz="2800" b="1">
                <a:latin typeface="Arial" charset="0"/>
              </a:rPr>
              <a:t>và</a:t>
            </a:r>
          </a:p>
          <a:p>
            <a:pPr algn="ctr"/>
            <a:r>
              <a:rPr lang="en-US" sz="2800" b="1">
                <a:latin typeface="Arial" charset="0"/>
              </a:rPr>
              <a:t>vỗ</a:t>
            </a:r>
          </a:p>
          <a:p>
            <a:pPr algn="ctr"/>
            <a:r>
              <a:rPr lang="en-US" sz="2800" b="1">
                <a:latin typeface="Arial" charset="0"/>
              </a:rPr>
              <a:t>tay</a:t>
            </a:r>
          </a:p>
          <a:p>
            <a:pPr algn="ctr"/>
            <a:r>
              <a:rPr lang="en-US" sz="2800" b="1">
                <a:latin typeface="Arial" charset="0"/>
              </a:rPr>
              <a:t>theo</a:t>
            </a:r>
          </a:p>
          <a:p>
            <a:pPr algn="ctr"/>
            <a:r>
              <a:rPr lang="en-US" sz="2800" b="1">
                <a:latin typeface="Arial" charset="0"/>
              </a:rPr>
              <a:t>nhịp</a:t>
            </a:r>
          </a:p>
          <a:p>
            <a:pPr algn="ctr"/>
            <a:r>
              <a:rPr lang="en-US" sz="2800" b="1">
                <a:latin typeface="Arial" charset="0"/>
              </a:rPr>
              <a:t>3</a:t>
            </a:r>
          </a:p>
          <a:p>
            <a:pPr algn="ctr"/>
            <a:r>
              <a:rPr lang="en-US" sz="2800" b="1">
                <a:latin typeface="Arial" charset="0"/>
              </a:rPr>
              <a:t>4</a:t>
            </a:r>
          </a:p>
        </p:txBody>
      </p:sp>
      <p:pic>
        <p:nvPicPr>
          <p:cNvPr id="16395" name="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  <p:bldLst>
      <p:bldP spid="1639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</a:t>
            </a:r>
            <a:r>
              <a:rPr lang="en-US" sz="2400" smtClean="0">
                <a:latin typeface="Arial" charset="0"/>
              </a:rPr>
              <a:t>Ôn tập và kiểm tra 2 bài hát: Reo vang bình minh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*Ôn tập TĐN số 2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19200" y="685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 Âm nhạc: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733800" y="1143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04800" y="2743200"/>
            <a:ext cx="1600200" cy="2667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Ghép</a:t>
            </a:r>
          </a:p>
          <a:p>
            <a:pPr algn="ctr"/>
            <a:r>
              <a:rPr lang="en-US" sz="3200" b="1">
                <a:latin typeface="Arial" charset="0"/>
              </a:rPr>
              <a:t>lời</a:t>
            </a:r>
          </a:p>
          <a:p>
            <a:pPr algn="ctr"/>
            <a:r>
              <a:rPr lang="en-US" sz="3200" b="1">
                <a:latin typeface="Arial" charset="0"/>
              </a:rPr>
              <a:t>ca</a:t>
            </a:r>
          </a:p>
        </p:txBody>
      </p:sp>
      <p:pic>
        <p:nvPicPr>
          <p:cNvPr id="17415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95600"/>
            <a:ext cx="6705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5800" y="5867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254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  <p:bldLst>
      <p:bldP spid="174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400" smtClean="0">
                <a:latin typeface="Arial" charset="0"/>
              </a:rPr>
              <a:t>*Ôn tập và kiểm tra 2 bài hát: Reo vang bình minh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*Ôn tập TĐN số 2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219200" y="685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733800" y="1143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31242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d. Thực hành </a:t>
            </a:r>
            <a:r>
              <a:rPr lang="en-US" sz="3200">
                <a:solidFill>
                  <a:srgbClr val="0066FF"/>
                </a:solidFill>
                <a:latin typeface="Arial" charset="0"/>
              </a:rPr>
              <a:t>b</a:t>
            </a:r>
            <a:r>
              <a:rPr lang="en-US" sz="2800">
                <a:solidFill>
                  <a:srgbClr val="0066FF"/>
                </a:solidFill>
                <a:latin typeface="Arial" charset="0"/>
              </a:rPr>
              <a:t>ài TĐN theo nhóm: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7200" y="5486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e. Thực hành cá nhân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219200" y="37338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Nhóm 1: Đọc nốt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Nhóm 2: Hát lời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Nhóm 3: Vỗ tay theo tiết tấu</a:t>
            </a:r>
          </a:p>
        </p:txBody>
      </p:sp>
      <p:pic>
        <p:nvPicPr>
          <p:cNvPr id="18443" name="SONG_0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  <p:bldLst>
      <p:bldP spid="18438" grpId="0" autoUpdateAnimBg="0"/>
      <p:bldP spid="18439" grpId="0" autoUpdateAnimBg="0"/>
      <p:bldP spid="184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mtClean="0">
                <a:solidFill>
                  <a:srgbClr val="0000FF"/>
                </a:solidFill>
                <a:latin typeface="Arial" charset="0"/>
              </a:rPr>
            </a:br>
            <a:r>
              <a:rPr lang="en-US" smtClean="0">
                <a:solidFill>
                  <a:srgbClr val="0000FF"/>
                </a:solidFill>
                <a:latin typeface="Arial" charset="0"/>
              </a:rPr>
              <a:t>Âm nhạc:</a:t>
            </a:r>
            <a:br>
              <a:rPr lang="en-US" smtClean="0">
                <a:solidFill>
                  <a:srgbClr val="0000FF"/>
                </a:solidFill>
                <a:latin typeface="Arial" charset="0"/>
              </a:rPr>
            </a:br>
            <a:endParaRPr lang="en-US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*Ôn tập và kiểm tra 2 bài hát: Reo vang bình minh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                                        Hãy giữ cho em bầu trời xanh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*Ôn tập TĐN số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</a:t>
            </a:r>
            <a:r>
              <a:rPr lang="en-US" sz="3200" smtClean="0">
                <a:latin typeface="Arial" charset="0"/>
              </a:rPr>
              <a:t>Em hãy nêu cảm nhận của mình khi nghe hai bài hát: Reo vang bình minh, Hãy giữ cho em bầu trời xanh.</a:t>
            </a:r>
          </a:p>
        </p:txBody>
      </p:sp>
      <p:pic>
        <p:nvPicPr>
          <p:cNvPr id="40966" name="reo vang binh minh - playback.mp3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4953000"/>
            <a:ext cx="1219200" cy="121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737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n003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4430713" cy="3468688"/>
          </a:xfrm>
          <a:prstGeom prst="rect">
            <a:avLst/>
          </a:prstGeom>
          <a:noFill/>
          <a:ln w="76200">
            <a:solidFill>
              <a:srgbClr val="ACF4AE"/>
            </a:solidFill>
            <a:miter lim="800000"/>
            <a:headEnd/>
            <a:tailEnd/>
          </a:ln>
          <a:effectLst>
            <a:outerShdw dist="35921" dir="2700000" algn="ctr" rotWithShape="0">
              <a:srgbClr val="EDB1EE"/>
            </a:outerShdw>
          </a:effec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>
                <a:latin typeface="Arial" charset="0"/>
              </a:rPr>
              <a:t>                      </a:t>
            </a:r>
          </a:p>
        </p:txBody>
      </p:sp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57912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Xin chân thành cảm ơn.</a:t>
            </a:r>
            <a:endParaRPr lang="en-US" sz="3600" kern="1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400" smtClean="0">
                <a:latin typeface="Arial" charset="0"/>
              </a:rPr>
              <a:t>*Ôn tập và kiểm tra 2 bài hát: Reo vang bình minh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                                               Hãy giữ cho em bầu trời xanh</a:t>
            </a:r>
            <a:r>
              <a:rPr lang="en-US" sz="2800" smtClean="0">
                <a:latin typeface="Arial" charset="0"/>
              </a:rPr>
              <a:t/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</a:t>
            </a:r>
            <a:r>
              <a:rPr lang="en-US" sz="2400" smtClean="0">
                <a:latin typeface="Arial" charset="0"/>
              </a:rPr>
              <a:t>Ôn tập TĐN số 2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3810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a. Bài hát: Reo vang bình minh</a:t>
            </a: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886200" y="9144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6670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1.Ôn tập và kiểm tra 2 bài hát: Reo vang bình minh.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                                                  Hãy giữ cho em bầu trời xanh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71600" y="381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04800" y="4495800"/>
            <a:ext cx="4953000" cy="2057400"/>
          </a:xfrm>
          <a:prstGeom prst="rect">
            <a:avLst/>
          </a:prstGeom>
          <a:solidFill>
            <a:srgbClr val="DEF2A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66FF"/>
                </a:solidFill>
                <a:latin typeface="Arial" charset="0"/>
              </a:rPr>
              <a:t>Nhạc sĩ Lưu Hữu Phước (1921- 1989). Quê ở huyện Ô Môn, tỉnh Cần Thơ.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0066FF"/>
                </a:solidFill>
                <a:latin typeface="Arial" charset="0"/>
              </a:rPr>
              <a:t>Tác phẩm tiêu biểu: Lên đàng; Tiến về Sài Gòn; Thiếu nhi thế giới liên hoan; Múa vui....</a:t>
            </a:r>
          </a:p>
        </p:txBody>
      </p:sp>
      <p:pic>
        <p:nvPicPr>
          <p:cNvPr id="3081" name="Picture 9" descr="image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5230813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1447800"/>
            <a:ext cx="1447800" cy="4800600"/>
          </a:xfrm>
          <a:prstGeom prst="verticalScroll">
            <a:avLst>
              <a:gd name="adj" fmla="val 12500"/>
            </a:avLst>
          </a:prstGeom>
          <a:solidFill>
            <a:srgbClr val="EDB1EE"/>
          </a:solidFill>
          <a:ln w="38100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Nghe 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bài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hát: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Reo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vang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bình</a:t>
            </a:r>
          </a:p>
          <a:p>
            <a:r>
              <a:rPr lang="en-US" sz="2800" b="1">
                <a:solidFill>
                  <a:schemeClr val="tx2"/>
                </a:solidFill>
                <a:latin typeface="Arial" charset="0"/>
              </a:rPr>
              <a:t>minh</a:t>
            </a:r>
          </a:p>
          <a:p>
            <a:endParaRPr lang="en-US" sz="28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102" name="playback rvb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09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906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 Âm nhạc: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505200" y="762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85800" y="2895600"/>
            <a:ext cx="7162800" cy="2286000"/>
          </a:xfrm>
          <a:prstGeom prst="ellipse">
            <a:avLst/>
          </a:prstGeom>
          <a:solidFill>
            <a:srgbClr val="ACF4AE"/>
          </a:solidFill>
          <a:ln w="38100">
            <a:solidFill>
              <a:srgbClr val="EDB1E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66FF"/>
                </a:solidFill>
                <a:latin typeface="Arial" charset="0"/>
              </a:rPr>
              <a:t>Cả lớp đồng ca bài hát: </a:t>
            </a:r>
          </a:p>
          <a:p>
            <a:pPr algn="ctr"/>
            <a:r>
              <a:rPr lang="en-US" sz="3200" b="1">
                <a:solidFill>
                  <a:srgbClr val="0066FF"/>
                </a:solidFill>
                <a:latin typeface="Arial" charset="0"/>
              </a:rPr>
              <a:t>Reo vanh bình minh theo nhạc</a:t>
            </a:r>
          </a:p>
        </p:txBody>
      </p:sp>
      <p:pic>
        <p:nvPicPr>
          <p:cNvPr id="5128" name="playback rvb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2192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 Âm nhạc: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733800" y="6858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838200" y="2590800"/>
            <a:ext cx="7620000" cy="1905000"/>
          </a:xfrm>
          <a:prstGeom prst="ellipse">
            <a:avLst/>
          </a:prstGeom>
          <a:solidFill>
            <a:srgbClr val="ACF4AE"/>
          </a:solidFill>
          <a:ln w="38100">
            <a:solidFill>
              <a:srgbClr val="EDB1E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66FF"/>
                </a:solidFill>
                <a:latin typeface="Arial" charset="0"/>
              </a:rPr>
              <a:t>Trình bày theo lối hát đối đáp, đồng ca </a:t>
            </a:r>
          </a:p>
          <a:p>
            <a:pPr algn="ctr"/>
            <a:r>
              <a:rPr lang="en-US" sz="2800" b="1">
                <a:solidFill>
                  <a:srgbClr val="0066FF"/>
                </a:solidFill>
                <a:latin typeface="Arial" charset="0"/>
              </a:rPr>
              <a:t>bài Reo vang bình minh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295400" y="4495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Nhóm 1: Hát từ “ Reo vang...........hoa lá”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Nhóm 2: Hát từ “ Cây rung cây.............hồn ta”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Cả lớp đồng ca đoạn còn lại</a:t>
            </a:r>
          </a:p>
        </p:txBody>
      </p:sp>
      <p:pic>
        <p:nvPicPr>
          <p:cNvPr id="6153" name="playback rvb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67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  <p:bldLst>
      <p:bldP spid="6150" grpId="0" animBg="1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430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3657600" y="6858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3276600"/>
            <a:ext cx="7772400" cy="1295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Trình bày bài hát Reo vang bình minh theo nhóm 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kết hợp vỗ tay theo phách</a:t>
            </a:r>
          </a:p>
        </p:txBody>
      </p:sp>
      <p:pic>
        <p:nvPicPr>
          <p:cNvPr id="7176" name="playback rvb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181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  <p:bldLst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2192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3733800" y="6858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" y="26670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lphaLcPeriod"/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Bài hát: Hãy giữ cho em bầu trời xanh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	Bài hát này viết về đề tài gì?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	Trả lời: Đề tài hoà bình.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295400" y="3429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1066800"/>
            <a:ext cx="1447800" cy="5562600"/>
          </a:xfrm>
          <a:prstGeom prst="verticalScroll">
            <a:avLst>
              <a:gd name="adj" fmla="val 12500"/>
            </a:avLst>
          </a:prstGeom>
          <a:solidFill>
            <a:srgbClr val="EDB1EE"/>
          </a:solidFill>
          <a:ln w="38100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Nghe </a:t>
            </a:r>
          </a:p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bài</a:t>
            </a:r>
          </a:p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hát:</a:t>
            </a:r>
          </a:p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3200" b="1">
                <a:latin typeface="Arial" charset="0"/>
              </a:rPr>
              <a:t>ãy </a:t>
            </a:r>
          </a:p>
          <a:p>
            <a:r>
              <a:rPr lang="en-US" sz="3200" b="1">
                <a:latin typeface="Arial" charset="0"/>
              </a:rPr>
              <a:t>giữ</a:t>
            </a:r>
          </a:p>
          <a:p>
            <a:r>
              <a:rPr lang="en-US" sz="3200" b="1">
                <a:latin typeface="Arial" charset="0"/>
              </a:rPr>
              <a:t>cho</a:t>
            </a:r>
          </a:p>
          <a:p>
            <a:r>
              <a:rPr lang="en-US" sz="3200" b="1">
                <a:latin typeface="Arial" charset="0"/>
              </a:rPr>
              <a:t>em </a:t>
            </a:r>
          </a:p>
          <a:p>
            <a:r>
              <a:rPr lang="en-US" sz="3200" b="1">
                <a:latin typeface="Arial" charset="0"/>
              </a:rPr>
              <a:t>bầu</a:t>
            </a:r>
          </a:p>
          <a:p>
            <a:r>
              <a:rPr lang="en-US" sz="3200" b="1">
                <a:latin typeface="Arial" charset="0"/>
              </a:rPr>
              <a:t>trời</a:t>
            </a:r>
          </a:p>
          <a:p>
            <a:r>
              <a:rPr lang="en-US" sz="3200" b="1">
                <a:latin typeface="Arial" charset="0"/>
              </a:rPr>
              <a:t>xanh</a:t>
            </a:r>
            <a:endParaRPr lang="en-US" sz="3200" b="1">
              <a:solidFill>
                <a:schemeClr val="tx2"/>
              </a:solidFill>
              <a:latin typeface="Arial" charset="0"/>
            </a:endParaRPr>
          </a:p>
          <a:p>
            <a:endParaRPr lang="en-US" sz="32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219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5263"/>
            <a:ext cx="5413375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Hay giu cho em..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921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763000" cy="12192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Arial" charset="0"/>
              </a:rPr>
              <a:t>*Ôn tập và kiểm tra 2 bài hát: Reo vang bình minh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                                                Hãy giữ cho em bầu trời xanh</a:t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*Ôn tập TĐN số 2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2192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66FF"/>
                </a:solidFill>
                <a:latin typeface="Arial" charset="0"/>
              </a:rPr>
              <a:t>Âm nhạc: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733800" y="762000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62000" y="3124200"/>
            <a:ext cx="7086600" cy="2057400"/>
          </a:xfrm>
          <a:prstGeom prst="ellipse">
            <a:avLst/>
          </a:prstGeom>
          <a:solidFill>
            <a:srgbClr val="ACF4AE"/>
          </a:solidFill>
          <a:ln w="38100">
            <a:solidFill>
              <a:srgbClr val="EDB1E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66FF"/>
                </a:solidFill>
                <a:latin typeface="Arial" charset="0"/>
              </a:rPr>
              <a:t>Cả lớp đồng ca bài hát Hãy giữ </a:t>
            </a:r>
          </a:p>
          <a:p>
            <a:pPr algn="ctr"/>
            <a:r>
              <a:rPr lang="en-US" sz="3200" b="1">
                <a:solidFill>
                  <a:srgbClr val="0066FF"/>
                </a:solidFill>
                <a:latin typeface="Arial" charset="0"/>
              </a:rPr>
              <a:t>cho em bầu trời xanh theo nhạc</a:t>
            </a:r>
          </a:p>
        </p:txBody>
      </p:sp>
      <p:pic>
        <p:nvPicPr>
          <p:cNvPr id="10248" name="playback hay giu..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</p:childTnLst>
        </p:cTn>
      </p:par>
    </p:tnLst>
    <p:bldLst>
      <p:bldP spid="1024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124</TotalTime>
  <Words>690</Words>
  <Application>Microsoft Office PowerPoint</Application>
  <PresentationFormat>On-screen Show (4:3)</PresentationFormat>
  <Paragraphs>107</Paragraphs>
  <Slides>19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Calibri</vt:lpstr>
      <vt:lpstr>Default Design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Slide 3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Slide 8</vt:lpstr>
      <vt:lpstr>*Ôn tập và kiểm tra 2 bài hát: Reo vang bình minh 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*Ôn tập và kiểm tra 2 bài hát: Reo vang bình minh                                                Hãy giữ cho em bầu trời xanh *Ôn tập TĐN số 2</vt:lpstr>
      <vt:lpstr> Âm nhạc: 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*Ôn tập và kiểm tra 2 bài hát: Reo vang bình minh                                                Hãy giữ cho em bầu trời xanh *Ôn tập TĐN số 2</dc:title>
  <dc:creator>VNN.R9</dc:creator>
  <cp:lastModifiedBy>CSTeam</cp:lastModifiedBy>
  <cp:revision>75</cp:revision>
  <dcterms:created xsi:type="dcterms:W3CDTF">2008-12-15T12:51:04Z</dcterms:created>
  <dcterms:modified xsi:type="dcterms:W3CDTF">2016-06-30T02:18:14Z</dcterms:modified>
</cp:coreProperties>
</file>