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</p:sldMasterIdLst>
  <p:notesMasterIdLst>
    <p:notesMasterId r:id="rId17"/>
  </p:notesMasterIdLst>
  <p:sldIdLst>
    <p:sldId id="289" r:id="rId5"/>
    <p:sldId id="292" r:id="rId6"/>
    <p:sldId id="290" r:id="rId7"/>
    <p:sldId id="291" r:id="rId8"/>
    <p:sldId id="288" r:id="rId9"/>
    <p:sldId id="282" r:id="rId10"/>
    <p:sldId id="283" r:id="rId11"/>
    <p:sldId id="284" r:id="rId12"/>
    <p:sldId id="285" r:id="rId13"/>
    <p:sldId id="286" r:id="rId14"/>
    <p:sldId id="287" r:id="rId15"/>
    <p:sldId id="274" r:id="rId16"/>
  </p:sldIdLst>
  <p:sldSz cx="9144000" cy="5143500" type="screen16x9"/>
  <p:notesSz cx="6858000" cy="9144000"/>
  <p:embeddedFontLst>
    <p:embeddedFont>
      <p:font typeface="HP001 4 hàng" panose="020B0603050302020204" pitchFamily="34" charset="0"/>
      <p:bold r:id="rId18"/>
    </p:embeddedFont>
    <p:embeddedFont>
      <p:font typeface="宋体" panose="02010600030101010101" pitchFamily="2" charset="-122"/>
      <p:regular r:id="rId19"/>
    </p:embeddedFont>
    <p:embeddedFont>
      <p:font typeface="Arial-SGK-TV" pitchFamily="2" charset="0"/>
      <p:regular r:id="rId20"/>
      <p:bold r:id="rId21"/>
      <p: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-Rounded" panose="020B0604020202020204" charset="0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DB3B22B-32B6-4C3F-838D-DF98A9DBE4B7}">
          <p14:sldIdLst>
            <p14:sldId id="289"/>
            <p14:sldId id="292"/>
            <p14:sldId id="290"/>
            <p14:sldId id="291"/>
            <p14:sldId id="288"/>
            <p14:sldId id="282"/>
            <p14:sldId id="283"/>
            <p14:sldId id="284"/>
            <p14:sldId id="285"/>
            <p14:sldId id="286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66"/>
    <a:srgbClr val="008000"/>
    <a:srgbClr val="0000FF"/>
    <a:srgbClr val="4CA420"/>
    <a:srgbClr val="F14420"/>
    <a:srgbClr val="679C31"/>
    <a:srgbClr val="920000"/>
    <a:srgbClr val="F56636"/>
    <a:srgbClr val="EF2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3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7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9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1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3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8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" y="-1472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915" y="2557030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927" y="680951"/>
            <a:ext cx="636016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 MỪNG CÁC BẠN HỌC SINH ĐẾN VỚI TIẾT HỌC HÔM NAY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6541" y="400102"/>
            <a:ext cx="6502306" cy="523220"/>
            <a:chOff x="315054" y="26476"/>
            <a:chExt cx="6502306" cy="523220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804660" y="26476"/>
              <a:ext cx="6012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Chọn</a:t>
              </a:r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chữ</a:t>
              </a:r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phù</a:t>
              </a:r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hợp</a:t>
              </a:r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thay</a:t>
              </a:r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cho</a:t>
              </a:r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smtClean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ô </a:t>
              </a:r>
              <a:r>
                <a:rPr lang="en-US" altLang="zh-CN" sz="2800" dirty="0" err="1" smtClean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vuông</a:t>
              </a:r>
              <a:endParaRPr lang="zh-CN" altLang="en-US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5054" y="32702"/>
              <a:ext cx="489606" cy="4616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Arial-SGK-TV" pitchFamily="2" charset="0"/>
                  <a:cs typeface="Arial-SGK-TV" pitchFamily="2" charset="0"/>
                </a:rPr>
                <a:t>7</a:t>
              </a:r>
              <a:endParaRPr lang="en-US" sz="2800" b="1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166541" y="957182"/>
            <a:ext cx="3225588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a. </a:t>
            </a:r>
            <a:r>
              <a:rPr lang="en-US" sz="3200" i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ân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hay </a:t>
            </a:r>
            <a:r>
              <a:rPr lang="en-US" sz="3200" i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uân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?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252393" y="2785542"/>
            <a:ext cx="3225588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b. </a:t>
            </a:r>
            <a:r>
              <a:rPr lang="en-US" sz="3200" i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im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hay </a:t>
            </a:r>
            <a:r>
              <a:rPr lang="en-US" sz="3200" i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iêm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?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6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1390638" y="1771410"/>
            <a:ext cx="1608201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ôi ch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1534" y="1935126"/>
            <a:ext cx="237305" cy="344129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847013" y="1789841"/>
            <a:ext cx="1806535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     gũi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34133" y="1956618"/>
            <a:ext cx="266571" cy="344129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6434680" y="1781843"/>
            <a:ext cx="2341194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       luyện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39398" y="1941073"/>
            <a:ext cx="355122" cy="344129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2591799" y="1781844"/>
            <a:ext cx="755753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ân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688425" y="1781843"/>
            <a:ext cx="950418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uân</a:t>
            </a:r>
            <a:endParaRPr lang="vi-VN" sz="32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BBFFB9C-BE2C-49E6-A050-4CD40B5FD726}"/>
              </a:ext>
            </a:extLst>
          </p:cNvPr>
          <p:cNvSpPr/>
          <p:nvPr/>
        </p:nvSpPr>
        <p:spPr>
          <a:xfrm>
            <a:off x="3488559" y="3617503"/>
            <a:ext cx="2236584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q</a:t>
            </a:r>
            <a:r>
              <a:rPr lang="en-US" sz="320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uý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1061266" y="3617503"/>
            <a:ext cx="2162137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</a:t>
            </a:r>
            <a:r>
              <a:rPr lang="en-US" sz="320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im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d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>
            <a:off x="6103090" y="3586435"/>
            <a:ext cx="1871831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</a:t>
            </a:r>
            <a:r>
              <a:rPr lang="en-US" sz="320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rái</a:t>
            </a:r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t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14153" y="3762788"/>
            <a:ext cx="237305" cy="344129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91769" y="3762788"/>
            <a:ext cx="237305" cy="344129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86625" y="3757270"/>
            <a:ext cx="237305" cy="344129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2418029" y="3611985"/>
            <a:ext cx="692653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im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31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>
            <a:off x="4334133" y="2014263"/>
            <a:ext cx="341717" cy="45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`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32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 rot="1227246">
            <a:off x="5233199" y="3764293"/>
            <a:ext cx="341717" cy="82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'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33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 rot="1227246">
            <a:off x="7004840" y="1878391"/>
            <a:ext cx="341717" cy="82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'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4070546" y="1789841"/>
            <a:ext cx="943714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ân</a:t>
            </a:r>
            <a:endParaRPr lang="vi-VN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34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7350180" y="3586434"/>
            <a:ext cx="692653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im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35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4959179" y="3632079"/>
            <a:ext cx="954938" cy="634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iêm</a:t>
            </a:r>
            <a:endParaRPr lang="vi-VN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4" grpId="0" animBg="1"/>
      <p:bldP spid="2" grpId="0"/>
      <p:bldP spid="6" grpId="0"/>
      <p:bldP spid="27" grpId="0" animBg="1"/>
      <p:bldP spid="28" grpId="0" animBg="1"/>
      <p:bldP spid="29" grpId="0" animBg="1"/>
      <p:bldP spid="26" grpId="0"/>
      <p:bldP spid="5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63737" y="676675"/>
            <a:ext cx="5867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D33C0DE-D76D-49EC-9F5F-2EB09012767C}"/>
              </a:ext>
            </a:extLst>
          </p:cNvPr>
          <p:cNvSpPr/>
          <p:nvPr/>
        </p:nvSpPr>
        <p:spPr>
          <a:xfrm>
            <a:off x="0" y="1557775"/>
            <a:ext cx="4961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utre 678"/>
          <p:cNvPicPr/>
          <p:nvPr/>
        </p:nvPicPr>
        <p:blipFill>
          <a:blip r:embed="rId2"/>
          <a:stretch/>
        </p:blipFill>
        <p:spPr>
          <a:xfrm>
            <a:off x="4102735" y="1199895"/>
            <a:ext cx="5122545" cy="29625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3737" y="122677"/>
            <a:ext cx="6452023" cy="523220"/>
            <a:chOff x="263737" y="122677"/>
            <a:chExt cx="6452023" cy="523220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753343" y="122677"/>
              <a:ext cx="5962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Cần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gì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để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bảo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vệ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loài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chim</a:t>
              </a:r>
              <a:r>
                <a:rPr lang="en-US" altLang="zh-CN" sz="28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?</a:t>
              </a:r>
              <a:endParaRPr lang="zh-CN" alt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63737" y="153455"/>
              <a:ext cx="489606" cy="4616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Arial-SGK-TV" pitchFamily="2" charset="0"/>
                  <a:cs typeface="Arial-SGK-TV" pitchFamily="2" charset="0"/>
                </a:rPr>
                <a:t>9</a:t>
              </a:r>
              <a:endParaRPr lang="en-US" sz="2800" b="1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2576359" y="91689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04729" y="1775778"/>
            <a:ext cx="8683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Tìm </a:t>
            </a:r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hiểu ( vẽ, nói câu) </a:t>
            </a:r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 loài chim mà em yêu </a:t>
            </a:r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thích.</a:t>
            </a:r>
            <a:endParaRPr lang="en-US" altLang="zh-CN" sz="2800" smtClean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Luyện đọc trước bài: Bảy sắc cầu vồng.</a:t>
            </a:r>
            <a:endParaRPr lang="zh-CN" altLang="en-US" sz="28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75" y="-172350"/>
            <a:ext cx="2025000" cy="131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5000" cy="1316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809" y="0"/>
            <a:ext cx="1215000" cy="793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5088" y="4646546"/>
            <a:ext cx="9247500" cy="342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5088" y="4763668"/>
            <a:ext cx="9247500" cy="342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5088" y="4880789"/>
            <a:ext cx="9247500" cy="342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5088" y="4997910"/>
            <a:ext cx="9247500" cy="342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580" y="166437"/>
            <a:ext cx="5244946" cy="3938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173" y="2433843"/>
            <a:ext cx="5043686" cy="27942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51" y="686884"/>
            <a:ext cx="194063" cy="2953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566" y="825075"/>
            <a:ext cx="143438" cy="27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204" y="367650"/>
            <a:ext cx="75938" cy="23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1898325" y="1226732"/>
            <a:ext cx="5462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b="1" smtClean="0">
                <a:solidFill>
                  <a:srgbClr val="4472C4"/>
                </a:solidFill>
              </a:rPr>
              <a:t>KHỞI ĐỘNG</a:t>
            </a:r>
            <a:endParaRPr lang="en-US" sz="6600" b="1" dirty="0">
              <a:solidFill>
                <a:srgbClr val="4472C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2255566" y="2082277"/>
            <a:ext cx="54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/>
              <a:t>HS trả lời trong phần chat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70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CÂU HỎI 1</a:t>
            </a:r>
          </a:p>
          <a:p>
            <a:r>
              <a:rPr lang="en-US" sz="320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 âu có thể bay xa như thế nào?</a:t>
            </a:r>
            <a:endParaRPr lang="en-US" sz="320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70" y="2998468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A. Bay rất xa.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65171"/>
            <a:ext cx="3914776" cy="771525"/>
          </a:xfrm>
          <a:prstGeom prst="roundRect">
            <a:avLst/>
          </a:prstGeom>
          <a:solidFill>
            <a:srgbClr val="E80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68270" y="3891584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D. Bay suốt ngày đêm.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145" y="3893818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C. Bay qua biển.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3995" y="2852335"/>
            <a:ext cx="360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000" smtClean="0">
                <a:latin typeface="Arial-SGK-TV" pitchFamily="2" charset="0"/>
                <a:cs typeface="Arial-SGK-TV" pitchFamily="2" charset="0"/>
              </a:rPr>
              <a:t>. Vượt qua cả những đại dương mênh mông.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90172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CÂU HỎI 2</a:t>
            </a:r>
          </a:p>
          <a:p>
            <a:pPr algn="just"/>
            <a:r>
              <a:rPr lang="en-US" sz="320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Vì sao hải âu được gọi là loài chim báo bão</a:t>
            </a:r>
            <a:r>
              <a:rPr lang="en-US" sz="3200" i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72" y="2912998"/>
            <a:ext cx="359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A. Vì chim hải âu thích bay trên biển.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961149"/>
            <a:ext cx="3914776" cy="9334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90931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27283" y="3961149"/>
            <a:ext cx="3914776" cy="9334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27283" y="3963698"/>
            <a:ext cx="3914776" cy="933437"/>
          </a:xfrm>
          <a:prstGeom prst="roundRect">
            <a:avLst/>
          </a:prstGeom>
          <a:solidFill>
            <a:srgbClr val="E80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874" y="4012368"/>
            <a:ext cx="366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C. Vì chim hải âu bay trong bão.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3994" y="2863503"/>
            <a:ext cx="3461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000" smtClean="0">
                <a:latin typeface="Arial-SGK-TV" pitchFamily="2" charset="0"/>
                <a:cs typeface="Arial-SGK-TV" pitchFamily="2" charset="0"/>
              </a:rPr>
              <a:t>. Vì chim hải âu được coi là bạn của người đi biển.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8279" y="4046657"/>
            <a:ext cx="381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D. Vì khi trời sắp có bão, chúng bay thành đàn để tìm nơi trú ẩn.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A6595B-3C9F-45E8-BD41-F5369BFE3937}"/>
              </a:ext>
            </a:extLst>
          </p:cNvPr>
          <p:cNvSpPr/>
          <p:nvPr/>
        </p:nvSpPr>
        <p:spPr>
          <a:xfrm>
            <a:off x="339330" y="686032"/>
            <a:ext cx="577553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latin typeface="HP001 4 hàng" panose="020B0603050302020204" pitchFamily="34" charset="0"/>
              </a:rPr>
              <a:t>Thứ</a:t>
            </a:r>
            <a:r>
              <a:rPr lang="en-US" sz="2400" b="1">
                <a:latin typeface="HP001 4 hàng" panose="020B0603050302020204" pitchFamily="34" charset="0"/>
              </a:rPr>
              <a:t> </a:t>
            </a:r>
            <a:r>
              <a:rPr lang="en-US" sz="2400" b="1" smtClean="0">
                <a:latin typeface="HP001 4 hàng" panose="020B0603050302020204" pitchFamily="34" charset="0"/>
              </a:rPr>
              <a:t>ba </a:t>
            </a:r>
            <a:r>
              <a:rPr lang="en-US" sz="2400" b="1" err="1">
                <a:latin typeface="HP001 4 hàng" panose="020B0603050302020204" pitchFamily="34" charset="0"/>
              </a:rPr>
              <a:t>ngày</a:t>
            </a:r>
            <a:r>
              <a:rPr lang="en-US" sz="2400" b="1">
                <a:latin typeface="HP001 4 hàng" panose="020B0603050302020204" pitchFamily="34" charset="0"/>
              </a:rPr>
              <a:t> </a:t>
            </a:r>
            <a:r>
              <a:rPr lang="en-US" sz="2400" b="1" smtClean="0">
                <a:latin typeface="HP001 4 hàng" panose="020B0603050302020204" pitchFamily="34" charset="0"/>
              </a:rPr>
              <a:t>5 </a:t>
            </a:r>
            <a:r>
              <a:rPr lang="en-US" sz="2400" b="1" err="1">
                <a:latin typeface="HP001 4 hàng" panose="020B0603050302020204" pitchFamily="34" charset="0"/>
              </a:rPr>
              <a:t>tháng</a:t>
            </a:r>
            <a:r>
              <a:rPr lang="en-US" sz="2400" b="1">
                <a:latin typeface="HP001 4 hàng" panose="020B0603050302020204" pitchFamily="34" charset="0"/>
              </a:rPr>
              <a:t> </a:t>
            </a:r>
            <a:r>
              <a:rPr lang="en-US" sz="2400" b="1" smtClean="0">
                <a:latin typeface="HP001 4 hàng" panose="020B0603050302020204" pitchFamily="34" charset="0"/>
              </a:rPr>
              <a:t>4 </a:t>
            </a:r>
            <a:r>
              <a:rPr lang="en-US" sz="2400" b="1" dirty="0" err="1"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DA9A4-0D24-4EF0-A115-821516D72E3B}"/>
              </a:ext>
            </a:extLst>
          </p:cNvPr>
          <p:cNvSpPr/>
          <p:nvPr/>
        </p:nvSpPr>
        <p:spPr>
          <a:xfrm>
            <a:off x="2286000" y="1219051"/>
            <a:ext cx="20523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đọc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74202-B341-40B5-8D2B-9E588C214612}"/>
              </a:ext>
            </a:extLst>
          </p:cNvPr>
          <p:cNvSpPr/>
          <p:nvPr/>
        </p:nvSpPr>
        <p:spPr>
          <a:xfrm>
            <a:off x="685800" y="1730804"/>
            <a:ext cx="571499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>
                <a:solidFill>
                  <a:srgbClr val="FFFF00"/>
                </a:solidFill>
                <a:latin typeface="HP001 4 hàng" panose="020B0603050302020204" pitchFamily="34" charset="0"/>
              </a:rPr>
              <a:t> 1: </a:t>
            </a:r>
            <a:r>
              <a:rPr lang="en-US" sz="24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Loài chim của biển cả (tiếp)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266386" y="574557"/>
            <a:ext cx="86514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28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16564" y="604572"/>
            <a:ext cx="1787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đại</a:t>
            </a:r>
            <a:r>
              <a:rPr lang="en-US" altLang="zh-CN" sz="24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dương</a:t>
            </a:r>
            <a:endParaRPr lang="zh-CN" altLang="en-US" sz="2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61600" y="1239726"/>
            <a:ext cx="908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</a:t>
            </a:r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Ít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loài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như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hải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âu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28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742296" y="596547"/>
            <a:ext cx="152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</a:t>
            </a:r>
            <a:r>
              <a:rPr lang="en-US" altLang="zh-CN" sz="24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ay </a:t>
            </a:r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xa</a:t>
            </a:r>
            <a:endParaRPr lang="zh-CN" altLang="en-US" sz="2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730841" y="1239726"/>
            <a:ext cx="904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486516" y="604572"/>
            <a:ext cx="1594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</a:t>
            </a:r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hời</a:t>
            </a:r>
            <a:r>
              <a:rPr lang="en-US" altLang="zh-CN" sz="24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tiết</a:t>
            </a:r>
            <a:endParaRPr lang="zh-CN" altLang="en-US" sz="2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298256" y="602872"/>
            <a:ext cx="1187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bão</a:t>
            </a:r>
            <a:endParaRPr lang="zh-CN" altLang="en-US" sz="2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85534" y="604572"/>
            <a:ext cx="132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4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biển</a:t>
            </a:r>
            <a:endParaRPr lang="zh-CN" altLang="en-US" sz="2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61600" y="1832639"/>
            <a:ext cx="8358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</a:t>
            </a:r>
            <a:r>
              <a:rPr lang="en-US" altLang="zh-CN" sz="28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Những 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con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tàu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lớn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qua </a:t>
            </a:r>
            <a:r>
              <a:rPr lang="en-US" altLang="zh-CN" sz="28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các</a:t>
            </a:r>
            <a:r>
              <a:rPr lang="en-US" altLang="zh-CN" sz="28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28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433857" y="1811580"/>
            <a:ext cx="83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0416" y="94749"/>
            <a:ext cx="6358203" cy="400110"/>
            <a:chOff x="471948" y="56297"/>
            <a:chExt cx="6358203" cy="400110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961554" y="56297"/>
              <a:ext cx="58685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Chọn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từ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ngữ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để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hoàn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thiện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câu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và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viết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câu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vào</a:t>
              </a:r>
              <a:r>
                <a:rPr lang="en-US" altLang="zh-CN" sz="20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20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vở</a:t>
              </a:r>
              <a:endParaRPr lang="zh-CN" altLang="en-US" sz="20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71948" y="56298"/>
              <a:ext cx="416489" cy="3442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Arial-SGK-TV" pitchFamily="2" charset="0"/>
                  <a:cs typeface="Arial-SGK-TV" pitchFamily="2" charset="0"/>
                </a:rPr>
                <a:t>5</a:t>
              </a:r>
              <a:endParaRPr lang="en-US" sz="2400" b="1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6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621044" y="1873135"/>
            <a:ext cx="21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2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4" y="2334800"/>
            <a:ext cx="7106775" cy="28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14E-6 L 0.20157 0.13364 " pathEditMode="relative" rAng="0" ptsTypes="AA">
                                      <p:cBhvr>
                                        <p:cTn id="4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741 L 0.63802 0.2466 " pathEditMode="relative" rAng="0" ptsTypes="AA">
                                      <p:cBhvr>
                                        <p:cTn id="50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268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5" grpId="1"/>
      <p:bldP spid="6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676"/>
          <p:cNvPicPr/>
          <p:nvPr/>
        </p:nvPicPr>
        <p:blipFill rotWithShape="1">
          <a:blip r:embed="rId2"/>
          <a:srcRect l="2382" b="8932"/>
          <a:stretch/>
        </p:blipFill>
        <p:spPr bwMode="auto">
          <a:xfrm>
            <a:off x="1688481" y="1657797"/>
            <a:ext cx="5494639" cy="3485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10961" y="1073021"/>
            <a:ext cx="713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ải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âu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32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320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32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máy 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bay  </a:t>
            </a:r>
            <a:r>
              <a:rPr lang="en-US" altLang="zh-CN" sz="32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  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bay   </a:t>
            </a:r>
            <a:r>
              <a:rPr lang="en-US" altLang="zh-CN" sz="32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   cánh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414" y="118914"/>
            <a:ext cx="8995252" cy="954107"/>
            <a:chOff x="274414" y="118914"/>
            <a:chExt cx="8995252" cy="954107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764020" y="118914"/>
              <a:ext cx="85056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smtClean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Quan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sát</a:t>
              </a:r>
              <a:r>
                <a:rPr lang="en-US" altLang="zh-CN" sz="2800" dirty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tranh</a:t>
              </a:r>
              <a:r>
                <a:rPr lang="en-US" altLang="zh-CN" sz="2800" dirty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và</a:t>
              </a:r>
              <a:r>
                <a:rPr lang="en-US" altLang="zh-CN" sz="2800" dirty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 smtClean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dùng</a:t>
              </a:r>
              <a:r>
                <a:rPr lang="en-US" altLang="zh-CN" sz="2800" dirty="0" smtClean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từ</a:t>
              </a:r>
              <a:r>
                <a:rPr lang="en-US" altLang="zh-CN" sz="280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smtClean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ngữ trong khung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để</a:t>
              </a:r>
              <a:r>
                <a:rPr lang="en-US" altLang="zh-CN" sz="2800" dirty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nói</a:t>
              </a:r>
              <a:r>
                <a:rPr lang="en-US" altLang="zh-CN" sz="2800" dirty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theo</a:t>
              </a:r>
              <a:r>
                <a:rPr lang="en-US" altLang="zh-CN" sz="2800" dirty="0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 </a:t>
              </a:r>
              <a:r>
                <a:rPr lang="en-US" altLang="zh-CN" sz="2800" dirty="0" err="1">
                  <a:latin typeface="Arial-SGK-TV" pitchFamily="2" charset="0"/>
                  <a:ea typeface="Arial-Rounded" charset="0"/>
                  <a:cs typeface="Arial-SGK-TV" pitchFamily="2" charset="0"/>
                  <a:sym typeface="+mn-lt"/>
                </a:rPr>
                <a:t>tranh</a:t>
              </a:r>
              <a:endParaRPr lang="zh-CN" altLang="en-US" sz="2800" dirty="0">
                <a:latin typeface="Arial-SGK-TV" pitchFamily="2" charset="0"/>
                <a:ea typeface="Arial-Rounded" charset="0"/>
                <a:cs typeface="Arial-SGK-TV" pitchFamily="2" charset="0"/>
                <a:sym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74414" y="134302"/>
              <a:ext cx="489606" cy="4616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Arial-SGK-TV" pitchFamily="2" charset="0"/>
                  <a:cs typeface="Arial-SGK-TV" pitchFamily="2" charset="0"/>
                </a:rPr>
                <a:t>6</a:t>
              </a:r>
              <a:endParaRPr lang="en-US" sz="2800" b="1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5" y="563659"/>
            <a:ext cx="8513142" cy="45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3213202" y="1031317"/>
            <a:ext cx="627277" cy="3282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4297492" y="1763135"/>
            <a:ext cx="945068" cy="3968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315054" y="32702"/>
            <a:ext cx="2370932" cy="563264"/>
            <a:chOff x="315054" y="32702"/>
            <a:chExt cx="2370932" cy="563264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764020" y="72746"/>
              <a:ext cx="19219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Nghe </a:t>
              </a:r>
              <a:r>
                <a:rPr lang="en-US" altLang="zh-CN" sz="2800" dirty="0" err="1"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viết</a:t>
              </a:r>
              <a:endParaRPr lang="zh-CN" altLang="en-US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5054" y="32702"/>
              <a:ext cx="489606" cy="46166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Arial-SGK-TV" pitchFamily="2" charset="0"/>
                  <a:cs typeface="Arial-SGK-TV" pitchFamily="2" charset="0"/>
                </a:rPr>
                <a:t>7</a:t>
              </a:r>
              <a:endParaRPr lang="en-US" sz="2800" b="1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44868" y="4497317"/>
            <a:ext cx="354637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Đoạn trên có mấy câu?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2418" y="4441737"/>
            <a:ext cx="55152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Con cần lưu ý điều gì khi viết đoạn?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2418" y="4491506"/>
            <a:ext cx="447310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Tìm những từ hay viết nhầm?</a:t>
            </a:r>
          </a:p>
        </p:txBody>
      </p:sp>
      <p:sp>
        <p:nvSpPr>
          <p:cNvPr id="3" name="Oval 2"/>
          <p:cNvSpPr/>
          <p:nvPr/>
        </p:nvSpPr>
        <p:spPr>
          <a:xfrm>
            <a:off x="1657188" y="736282"/>
            <a:ext cx="325120" cy="3505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0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00132" y="774102"/>
            <a:ext cx="325120" cy="3505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0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28680" y="1267421"/>
            <a:ext cx="325120" cy="3505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0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/>
      <p:bldP spid="9" grpId="1"/>
      <p:bldP spid="11" grpId="0"/>
      <p:bldP spid="11" grpId="1"/>
      <p:bldP spid="12" grpId="0"/>
      <p:bldP spid="12" grpId="1"/>
      <p:bldP spid="3" grpId="0"/>
      <p:bldP spid="3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111"/>
            <a:ext cx="9126952" cy="33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360</Words>
  <Application>Microsoft Office PowerPoint</Application>
  <PresentationFormat>On-screen Show (16:9)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Arial</vt:lpstr>
      <vt:lpstr>HP001 4 hàng</vt:lpstr>
      <vt:lpstr>宋体</vt:lpstr>
      <vt:lpstr>Arial-SGK-TV</vt:lpstr>
      <vt:lpstr>Calibri Light</vt:lpstr>
      <vt:lpstr>Calibri</vt:lpstr>
      <vt:lpstr>Arial-Rounded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76</cp:revision>
  <dcterms:created xsi:type="dcterms:W3CDTF">2020-08-13T09:19:08Z</dcterms:created>
  <dcterms:modified xsi:type="dcterms:W3CDTF">2022-03-31T13:54:59Z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