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1" r:id="rId2"/>
    <p:sldId id="321" r:id="rId3"/>
    <p:sldId id="342" r:id="rId4"/>
    <p:sldId id="256" r:id="rId5"/>
    <p:sldId id="324" r:id="rId6"/>
    <p:sldId id="325" r:id="rId7"/>
    <p:sldId id="334" r:id="rId8"/>
    <p:sldId id="343" r:id="rId9"/>
    <p:sldId id="306" r:id="rId10"/>
    <p:sldId id="336" r:id="rId11"/>
    <p:sldId id="338" r:id="rId12"/>
    <p:sldId id="339" r:id="rId13"/>
    <p:sldId id="344" r:id="rId14"/>
    <p:sldId id="34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F9C966-FBB8-4BFB-9A2B-0DD8CBC82BB7}">
          <p14:sldIdLst>
            <p14:sldId id="341"/>
            <p14:sldId id="321"/>
            <p14:sldId id="342"/>
            <p14:sldId id="256"/>
            <p14:sldId id="324"/>
            <p14:sldId id="325"/>
            <p14:sldId id="334"/>
            <p14:sldId id="343"/>
            <p14:sldId id="306"/>
            <p14:sldId id="336"/>
            <p14:sldId id="338"/>
            <p14:sldId id="339"/>
            <p14:sldId id="344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BA5"/>
    <a:srgbClr val="FCD4F9"/>
    <a:srgbClr val="CC6600"/>
    <a:srgbClr val="BC5610"/>
    <a:srgbClr val="C257CD"/>
    <a:srgbClr val="BE4ACA"/>
    <a:srgbClr val="F4C3F9"/>
    <a:srgbClr val="B714D2"/>
    <a:srgbClr val="CE6AF6"/>
    <a:srgbClr val="F3A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BAB87-6293-46F1-9549-D9FE7E54BA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BFF55-82C7-4583-9218-D9468B602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F955-1815-4D0C-99BD-519F9C324E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81026-1447-4B84-95B1-D7CCE334E1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63F3E-B42F-4470-AD0F-BEA959D3E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D22F4-B4F4-49D3-BDDA-5AF7EBDB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0507-E2FA-4D03-86F2-66DB18338B3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0D86-478B-454A-957B-86E1C5F2D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8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1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51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37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5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51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8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0" y="13918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4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5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>
            <a:extLst>
              <a:ext uri="{FF2B5EF4-FFF2-40B4-BE49-F238E27FC236}">
                <a16:creationId xmlns:a16="http://schemas.microsoft.com/office/drawing/2014/main" id="{DA749981-20C6-49B6-85A0-4FA76C0F4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84" y="333105"/>
            <a:ext cx="2693176" cy="6191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7962" y="2045110"/>
            <a:ext cx="10087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BẠN 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028C9D-5A60-48BA-BE82-FA2628ECA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10056682" y="-345339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4226A4B-1C59-411A-A50A-F519995A1340}"/>
              </a:ext>
            </a:extLst>
          </p:cNvPr>
          <p:cNvGrpSpPr/>
          <p:nvPr/>
        </p:nvGrpSpPr>
        <p:grpSpPr>
          <a:xfrm>
            <a:off x="1" y="41272"/>
            <a:ext cx="2965622" cy="1222744"/>
            <a:chOff x="-51859" y="123185"/>
            <a:chExt cx="4270933" cy="189186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EA52033-D484-4895-80E1-4A78F892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B09CC87-3DBF-4BC0-B2A6-E2290795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D54881A-16D7-43C1-84AA-18C48526EDF0}"/>
              </a:ext>
            </a:extLst>
          </p:cNvPr>
          <p:cNvSpPr txBox="1"/>
          <p:nvPr/>
        </p:nvSpPr>
        <p:spPr>
          <a:xfrm>
            <a:off x="90373" y="303751"/>
            <a:ext cx="30016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 w="635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Bài 2</a:t>
            </a:r>
            <a:endParaRPr kumimoji="0" lang="zh-CN" altLang="en-US" sz="4000" b="1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7AF94C-9CBF-4324-86F1-0E553BEE39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3" y="5622324"/>
            <a:ext cx="1351947" cy="10138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150735-153A-4265-AB31-FBD13D657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4" y="5383815"/>
            <a:ext cx="1170434" cy="1170434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41FFF22-B06B-42CB-BE08-A999D330E68A}"/>
              </a:ext>
            </a:extLst>
          </p:cNvPr>
          <p:cNvCxnSpPr/>
          <p:nvPr/>
        </p:nvCxnSpPr>
        <p:spPr>
          <a:xfrm>
            <a:off x="1892864" y="2111767"/>
            <a:ext cx="813931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16569" y="961406"/>
            <a:ext cx="11229599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35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 lát nền 6 căn phòng như nhau cần 2550 viên gạch. Hỏi muốn lát nền 7 căn phòng như thế cần bao nhiêu viên gạch?</a:t>
            </a: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BAA8D7-028A-4478-A2A7-701469CB2572}"/>
              </a:ext>
            </a:extLst>
          </p:cNvPr>
          <p:cNvSpPr/>
          <p:nvPr/>
        </p:nvSpPr>
        <p:spPr>
          <a:xfrm>
            <a:off x="416569" y="961406"/>
            <a:ext cx="11229599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35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 lát nền 6 căn phòng như nhau cần 2550 viên gạch. </a:t>
            </a:r>
            <a:r>
              <a:rPr lang="vi-VN" sz="35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 muốn lát nền 7 căn phòng như thế cần bao nhiêu viên gạch?</a:t>
            </a: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9794FE-AF46-45CC-83FF-7753F379BB9F}"/>
              </a:ext>
            </a:extLst>
          </p:cNvPr>
          <p:cNvSpPr/>
          <p:nvPr/>
        </p:nvSpPr>
        <p:spPr>
          <a:xfrm>
            <a:off x="416569" y="961406"/>
            <a:ext cx="11229599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 lát nền 6 căn phòng như nhau cần 2550 viên gạch. </a:t>
            </a:r>
            <a:r>
              <a:rPr lang="vi-VN" sz="3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 muốn lát nền 7 căn phòng như thế cần bao nhiêu viên gạch?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D8500-11C2-4FE1-AD4E-F24278D49C91}"/>
              </a:ext>
            </a:extLst>
          </p:cNvPr>
          <p:cNvSpPr txBox="1"/>
          <p:nvPr/>
        </p:nvSpPr>
        <p:spPr>
          <a:xfrm>
            <a:off x="4983679" y="2313439"/>
            <a:ext cx="6846291" cy="403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giải</a:t>
            </a:r>
            <a:endParaRPr lang="en-US" sz="3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 viên gạch cần để lát nền 1 căn phòng là: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2550 : 6 = 425 (viên gạch)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 viên gạch cần để lát nền 7 căn phòng như thế là: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425 x 7 = 2975 (viên gạch)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 số: 2975 viên gạch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285DDF-7346-4EF7-B1E6-BC343C21D00C}"/>
              </a:ext>
            </a:extLst>
          </p:cNvPr>
          <p:cNvGrpSpPr/>
          <p:nvPr/>
        </p:nvGrpSpPr>
        <p:grpSpPr>
          <a:xfrm>
            <a:off x="3350581" y="2749026"/>
            <a:ext cx="4580886" cy="3077719"/>
            <a:chOff x="4572000" y="2809559"/>
            <a:chExt cx="4580886" cy="3077719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99DF498C-A7EE-4BE7-BDB2-4FC54151E9D3}"/>
                </a:ext>
              </a:extLst>
            </p:cNvPr>
            <p:cNvSpPr/>
            <p:nvPr/>
          </p:nvSpPr>
          <p:spPr>
            <a:xfrm>
              <a:off x="4572000" y="2809559"/>
              <a:ext cx="4580886" cy="3077719"/>
            </a:xfrm>
            <a:prstGeom prst="wedgeEllipseCallout">
              <a:avLst>
                <a:gd name="adj1" fmla="val 108635"/>
                <a:gd name="adj2" fmla="val 5789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FA1F0E-E903-439F-B669-888B738B86BD}"/>
                </a:ext>
              </a:extLst>
            </p:cNvPr>
            <p:cNvSpPr txBox="1"/>
            <p:nvPr/>
          </p:nvSpPr>
          <p:spPr>
            <a:xfrm>
              <a:off x="4990510" y="3865966"/>
              <a:ext cx="374386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Bài toán cho biết gì?</a:t>
              </a:r>
            </a:p>
            <a:p>
              <a:r>
                <a:rPr lang="en-US" sz="290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Bài toán hỏi gì?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3F51E48-6763-4656-AA63-AE0060594F64}"/>
              </a:ext>
            </a:extLst>
          </p:cNvPr>
          <p:cNvSpPr txBox="1"/>
          <p:nvPr/>
        </p:nvSpPr>
        <p:spPr>
          <a:xfrm>
            <a:off x="231739" y="2285262"/>
            <a:ext cx="4580886" cy="177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Tóm tắt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6 căn phòng: 2550 viên gạch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7 căn phòng: … viên gạch?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445B62-A7C7-44D0-A368-FE98356FDC66}"/>
              </a:ext>
            </a:extLst>
          </p:cNvPr>
          <p:cNvCxnSpPr/>
          <p:nvPr/>
        </p:nvCxnSpPr>
        <p:spPr>
          <a:xfrm>
            <a:off x="4812625" y="2313439"/>
            <a:ext cx="0" cy="3794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1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028C9D-5A60-48BA-BE82-FA2628ECA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4226A4B-1C59-411A-A50A-F519995A1340}"/>
              </a:ext>
            </a:extLst>
          </p:cNvPr>
          <p:cNvGrpSpPr/>
          <p:nvPr/>
        </p:nvGrpSpPr>
        <p:grpSpPr>
          <a:xfrm>
            <a:off x="1" y="41272"/>
            <a:ext cx="2965622" cy="1222744"/>
            <a:chOff x="-51859" y="123185"/>
            <a:chExt cx="4270933" cy="189186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EA52033-D484-4895-80E1-4A78F892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B09CC87-3DBF-4BC0-B2A6-E2290795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D54881A-16D7-43C1-84AA-18C48526EDF0}"/>
              </a:ext>
            </a:extLst>
          </p:cNvPr>
          <p:cNvSpPr txBox="1"/>
          <p:nvPr/>
        </p:nvSpPr>
        <p:spPr>
          <a:xfrm>
            <a:off x="90373" y="303751"/>
            <a:ext cx="30016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 w="635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Bài 3</a:t>
            </a:r>
            <a:endParaRPr kumimoji="0" lang="zh-CN" altLang="en-US" sz="4000" b="1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7F2CA1-2991-475B-8074-49324E237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19354"/>
              </p:ext>
            </p:extLst>
          </p:nvPr>
        </p:nvGraphicFramePr>
        <p:xfrm>
          <a:off x="533128" y="2754638"/>
          <a:ext cx="11022226" cy="1160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226">
                  <a:extLst>
                    <a:ext uri="{9D8B030D-6E8A-4147-A177-3AD203B41FA5}">
                      <a16:colId xmlns:a16="http://schemas.microsoft.com/office/drawing/2014/main" val="1252613625"/>
                    </a:ext>
                  </a:extLst>
                </a:gridCol>
                <a:gridCol w="1542400">
                  <a:extLst>
                    <a:ext uri="{9D8B030D-6E8A-4147-A177-3AD203B41FA5}">
                      <a16:colId xmlns:a16="http://schemas.microsoft.com/office/drawing/2014/main" val="3497084865"/>
                    </a:ext>
                  </a:extLst>
                </a:gridCol>
                <a:gridCol w="1542400">
                  <a:extLst>
                    <a:ext uri="{9D8B030D-6E8A-4147-A177-3AD203B41FA5}">
                      <a16:colId xmlns:a16="http://schemas.microsoft.com/office/drawing/2014/main" val="4272558246"/>
                    </a:ext>
                  </a:extLst>
                </a:gridCol>
                <a:gridCol w="1542400">
                  <a:extLst>
                    <a:ext uri="{9D8B030D-6E8A-4147-A177-3AD203B41FA5}">
                      <a16:colId xmlns:a16="http://schemas.microsoft.com/office/drawing/2014/main" val="2547168838"/>
                    </a:ext>
                  </a:extLst>
                </a:gridCol>
                <a:gridCol w="1542400">
                  <a:extLst>
                    <a:ext uri="{9D8B030D-6E8A-4147-A177-3AD203B41FA5}">
                      <a16:colId xmlns:a16="http://schemas.microsoft.com/office/drawing/2014/main" val="628039371"/>
                    </a:ext>
                  </a:extLst>
                </a:gridCol>
                <a:gridCol w="1542400">
                  <a:extLst>
                    <a:ext uri="{9D8B030D-6E8A-4147-A177-3AD203B41FA5}">
                      <a16:colId xmlns:a16="http://schemas.microsoft.com/office/drawing/2014/main" val="4124533937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Thời gian đi</a:t>
                      </a:r>
                      <a:endParaRPr lang="vi-VN" sz="3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giờ</a:t>
                      </a:r>
                      <a:endParaRPr lang="vi-VN" sz="3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giờ</a:t>
                      </a:r>
                      <a:endParaRPr lang="vi-VN" sz="3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giờ</a:t>
                      </a:r>
                      <a:endParaRPr lang="vi-VN" sz="3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giờ</a:t>
                      </a:r>
                      <a:endParaRPr lang="vi-VN" sz="3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b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... giờ</a:t>
                      </a:r>
                      <a:endParaRPr lang="vi-VN" sz="3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5389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Quãng đường đi</a:t>
                      </a:r>
                      <a:endParaRPr lang="vi-VN" sz="3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35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35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km</a:t>
                      </a:r>
                      <a:endParaRPr lang="vi-VN" sz="35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... km</a:t>
                      </a:r>
                      <a:endParaRPr lang="vi-VN" sz="3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... km</a:t>
                      </a:r>
                      <a:endParaRPr lang="vi-VN" sz="3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... km</a:t>
                      </a:r>
                      <a:endParaRPr lang="vi-VN" sz="3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35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 km</a:t>
                      </a:r>
                      <a:endParaRPr lang="vi-VN" sz="35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9594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CE94F12-0321-42E6-886C-15F0BA8F5FE6}"/>
              </a:ext>
            </a:extLst>
          </p:cNvPr>
          <p:cNvSpPr txBox="1"/>
          <p:nvPr/>
        </p:nvSpPr>
        <p:spPr>
          <a:xfrm>
            <a:off x="411892" y="2078067"/>
            <a:ext cx="7162799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943600" algn="l"/>
              </a:tabLst>
            </a:pPr>
            <a:r>
              <a:rPr lang="vi-VN" sz="35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người đi bộ mỗi giờ được 4 km</a:t>
            </a:r>
            <a:endParaRPr lang="en-US" sz="35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AECD50-C333-4684-A094-1773633735BD}"/>
              </a:ext>
            </a:extLst>
          </p:cNvPr>
          <p:cNvSpPr/>
          <p:nvPr/>
        </p:nvSpPr>
        <p:spPr>
          <a:xfrm>
            <a:off x="5412850" y="3276471"/>
            <a:ext cx="815546" cy="69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A5A30-248B-4AB6-9872-FAC0FEF2BF2F}"/>
              </a:ext>
            </a:extLst>
          </p:cNvPr>
          <p:cNvSpPr/>
          <p:nvPr/>
        </p:nvSpPr>
        <p:spPr>
          <a:xfrm>
            <a:off x="6913628" y="3276471"/>
            <a:ext cx="815546" cy="69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AF11F3-EE2A-421A-A6E7-7B2C389EDA7D}"/>
              </a:ext>
            </a:extLst>
          </p:cNvPr>
          <p:cNvSpPr/>
          <p:nvPr/>
        </p:nvSpPr>
        <p:spPr>
          <a:xfrm>
            <a:off x="8508677" y="3283142"/>
            <a:ext cx="815546" cy="69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6A7AA0-75CB-4EC0-9E9B-91FF4468D583}"/>
              </a:ext>
            </a:extLst>
          </p:cNvPr>
          <p:cNvSpPr/>
          <p:nvPr/>
        </p:nvSpPr>
        <p:spPr>
          <a:xfrm>
            <a:off x="10027387" y="2711934"/>
            <a:ext cx="815546" cy="69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317D6-A171-4B9F-84CC-4F8E5F5B5CD7}"/>
              </a:ext>
            </a:extLst>
          </p:cNvPr>
          <p:cNvSpPr/>
          <p:nvPr/>
        </p:nvSpPr>
        <p:spPr>
          <a:xfrm>
            <a:off x="5411811" y="3265889"/>
            <a:ext cx="815546" cy="69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CEC658-0820-4454-8DC3-272BC406A23B}"/>
              </a:ext>
            </a:extLst>
          </p:cNvPr>
          <p:cNvSpPr/>
          <p:nvPr/>
        </p:nvSpPr>
        <p:spPr>
          <a:xfrm>
            <a:off x="6960244" y="3292787"/>
            <a:ext cx="815546" cy="69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843967-F68B-4E2E-8A6B-444A4FBEAC93}"/>
              </a:ext>
            </a:extLst>
          </p:cNvPr>
          <p:cNvSpPr/>
          <p:nvPr/>
        </p:nvSpPr>
        <p:spPr>
          <a:xfrm>
            <a:off x="8495071" y="3294949"/>
            <a:ext cx="815546" cy="69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823A88-CFF6-43BA-BDE6-F15E1C6A8141}"/>
              </a:ext>
            </a:extLst>
          </p:cNvPr>
          <p:cNvSpPr/>
          <p:nvPr/>
        </p:nvSpPr>
        <p:spPr>
          <a:xfrm>
            <a:off x="10042465" y="2718605"/>
            <a:ext cx="815546" cy="69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E8D55-C659-4074-AD57-E4D56A5CB2E0}"/>
              </a:ext>
            </a:extLst>
          </p:cNvPr>
          <p:cNvSpPr/>
          <p:nvPr/>
        </p:nvSpPr>
        <p:spPr>
          <a:xfrm>
            <a:off x="556158" y="1264016"/>
            <a:ext cx="742287" cy="742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9F321-FF76-4FA2-882E-98DB05626D75}"/>
              </a:ext>
            </a:extLst>
          </p:cNvPr>
          <p:cNvSpPr txBox="1"/>
          <p:nvPr/>
        </p:nvSpPr>
        <p:spPr>
          <a:xfrm>
            <a:off x="1303481" y="1305491"/>
            <a:ext cx="7422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173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5028C9D-5A60-48BA-BE82-FA2628ECA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10766608" y="-51627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4226A4B-1C59-411A-A50A-F519995A1340}"/>
              </a:ext>
            </a:extLst>
          </p:cNvPr>
          <p:cNvGrpSpPr/>
          <p:nvPr/>
        </p:nvGrpSpPr>
        <p:grpSpPr>
          <a:xfrm>
            <a:off x="0" y="198637"/>
            <a:ext cx="2965622" cy="1222744"/>
            <a:chOff x="-51859" y="123185"/>
            <a:chExt cx="4270933" cy="189186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EA52033-D484-4895-80E1-4A78F892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B09CC87-3DBF-4BC0-B2A6-E2290795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D54881A-16D7-43C1-84AA-18C48526EDF0}"/>
              </a:ext>
            </a:extLst>
          </p:cNvPr>
          <p:cNvSpPr txBox="1"/>
          <p:nvPr/>
        </p:nvSpPr>
        <p:spPr>
          <a:xfrm>
            <a:off x="90373" y="421623"/>
            <a:ext cx="30016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 w="635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Bài 4</a:t>
            </a:r>
            <a:endParaRPr kumimoji="0" lang="zh-CN" altLang="en-US" sz="4000" b="1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121" y="431188"/>
            <a:ext cx="8125453" cy="64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 dirty="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Viết biểu thức rồi tính giá trị biểu thức</a:t>
            </a:r>
            <a:endParaRPr lang="en-US" sz="3500" b="1" dirty="0">
              <a:solidFill>
                <a:srgbClr val="C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49C35-7B82-48BF-B6EF-782DC2373525}"/>
              </a:ext>
            </a:extLst>
          </p:cNvPr>
          <p:cNvSpPr txBox="1"/>
          <p:nvPr/>
        </p:nvSpPr>
        <p:spPr>
          <a:xfrm>
            <a:off x="1324788" y="1526988"/>
            <a:ext cx="3903706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 32 chia 8 nhân 3</a:t>
            </a:r>
            <a:endParaRPr lang="en-US" sz="35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2B443B-3999-4B4A-B30B-A26C5D3E7C36}"/>
              </a:ext>
            </a:extLst>
          </p:cNvPr>
          <p:cNvSpPr txBox="1"/>
          <p:nvPr/>
        </p:nvSpPr>
        <p:spPr>
          <a:xfrm>
            <a:off x="7157652" y="1526988"/>
            <a:ext cx="3903706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b) 45 nhân 2 nhân 5</a:t>
            </a:r>
            <a:endParaRPr lang="en-US" sz="35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2">
            <a:extLst>
              <a:ext uri="{FF2B5EF4-FFF2-40B4-BE49-F238E27FC236}">
                <a16:creationId xmlns:a16="http://schemas.microsoft.com/office/drawing/2014/main" id="{67AB7377-C422-490B-9D2E-8796B61419F1}"/>
              </a:ext>
            </a:extLst>
          </p:cNvPr>
          <p:cNvCxnSpPr>
            <a:cxnSpLocks/>
          </p:cNvCxnSpPr>
          <p:nvPr/>
        </p:nvCxnSpPr>
        <p:spPr>
          <a:xfrm flipV="1">
            <a:off x="6105011" y="1635458"/>
            <a:ext cx="0" cy="449373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3A2976-B30B-4E28-A319-EF459D751599}"/>
              </a:ext>
            </a:extLst>
          </p:cNvPr>
          <p:cNvSpPr txBox="1"/>
          <p:nvPr/>
        </p:nvSpPr>
        <p:spPr>
          <a:xfrm>
            <a:off x="1324788" y="1526988"/>
            <a:ext cx="3903706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 32 </a:t>
            </a:r>
            <a:r>
              <a:rPr lang="vi-VN" sz="3500" dirty="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chia</a:t>
            </a:r>
            <a:r>
              <a:rPr lang="vi-VN" sz="35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8 </a:t>
            </a:r>
            <a:r>
              <a:rPr lang="vi-VN" sz="3500" dirty="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vi-VN" sz="35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endParaRPr lang="en-US" sz="35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DAA35-7F92-49ED-B644-BCE7B14C8B40}"/>
              </a:ext>
            </a:extLst>
          </p:cNvPr>
          <p:cNvSpPr txBox="1"/>
          <p:nvPr/>
        </p:nvSpPr>
        <p:spPr>
          <a:xfrm>
            <a:off x="7157652" y="1526988"/>
            <a:ext cx="3903706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b) 45 </a:t>
            </a:r>
            <a:r>
              <a:rPr lang="vi-VN" sz="350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vi-VN" sz="350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5</a:t>
            </a:r>
            <a:endParaRPr lang="en-US" sz="35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CA53C-770B-4949-A9A1-602C11DB47FE}"/>
              </a:ext>
            </a:extLst>
          </p:cNvPr>
          <p:cNvSpPr txBox="1"/>
          <p:nvPr/>
        </p:nvSpPr>
        <p:spPr>
          <a:xfrm>
            <a:off x="1846997" y="2072443"/>
            <a:ext cx="2418786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vi-VN" sz="35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32 : 8 x 3</a:t>
            </a:r>
            <a:endParaRPr lang="en-US" sz="35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306E2-3FE1-4477-98DC-E952BFC11064}"/>
              </a:ext>
            </a:extLst>
          </p:cNvPr>
          <p:cNvSpPr txBox="1"/>
          <p:nvPr/>
        </p:nvSpPr>
        <p:spPr>
          <a:xfrm>
            <a:off x="7802672" y="2122137"/>
            <a:ext cx="3103532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45 x 2 x 5</a:t>
            </a:r>
            <a:endParaRPr lang="en-US" sz="35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3FD1FE-090D-40D5-B5FF-9F7F72208EFF}"/>
              </a:ext>
            </a:extLst>
          </p:cNvPr>
          <p:cNvSpPr txBox="1"/>
          <p:nvPr/>
        </p:nvSpPr>
        <p:spPr>
          <a:xfrm>
            <a:off x="2017363" y="3399747"/>
            <a:ext cx="2418786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       12</a:t>
            </a:r>
            <a:endParaRPr lang="en-US" sz="35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518C83-0750-4A56-9285-A3D679673417}"/>
              </a:ext>
            </a:extLst>
          </p:cNvPr>
          <p:cNvSpPr txBox="1"/>
          <p:nvPr/>
        </p:nvSpPr>
        <p:spPr>
          <a:xfrm>
            <a:off x="2032296" y="2795238"/>
            <a:ext cx="1297650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  </a:t>
            </a:r>
            <a:r>
              <a:rPr lang="en-US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4  </a:t>
            </a:r>
            <a:r>
              <a:rPr lang="en-US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FAFB94-151D-462D-90C5-8139BCB8465B}"/>
              </a:ext>
            </a:extLst>
          </p:cNvPr>
          <p:cNvSpPr txBox="1"/>
          <p:nvPr/>
        </p:nvSpPr>
        <p:spPr>
          <a:xfrm>
            <a:off x="7625951" y="2792415"/>
            <a:ext cx="1330403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   90</a:t>
            </a:r>
            <a:endParaRPr lang="en-US" sz="35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A3E443-B21D-47BD-972C-67B7240308A5}"/>
              </a:ext>
            </a:extLst>
          </p:cNvPr>
          <p:cNvSpPr txBox="1"/>
          <p:nvPr/>
        </p:nvSpPr>
        <p:spPr>
          <a:xfrm>
            <a:off x="7625951" y="3399747"/>
            <a:ext cx="222005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>
                <a:effectLst/>
                <a:latin typeface="+mj-lt"/>
                <a:ea typeface="Arial" panose="020B0604020202020204" pitchFamily="34" charset="0"/>
              </a:rPr>
              <a:t>=        450</a:t>
            </a:r>
            <a:endParaRPr lang="en-US" sz="3500">
              <a:latin typeface="+mj-lt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0D8DDE0-B4A2-49FC-9AF9-C6BCCE99E461}"/>
              </a:ext>
            </a:extLst>
          </p:cNvPr>
          <p:cNvSpPr/>
          <p:nvPr/>
        </p:nvSpPr>
        <p:spPr>
          <a:xfrm rot="5400000">
            <a:off x="8476460" y="2114597"/>
            <a:ext cx="147912" cy="1212351"/>
          </a:xfrm>
          <a:prstGeom prst="rightBrace">
            <a:avLst>
              <a:gd name="adj1" fmla="val 65659"/>
              <a:gd name="adj2" fmla="val 4912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D71A28CB-5CF5-4E2A-9B7C-28E301D53835}"/>
              </a:ext>
            </a:extLst>
          </p:cNvPr>
          <p:cNvSpPr/>
          <p:nvPr/>
        </p:nvSpPr>
        <p:spPr>
          <a:xfrm rot="5400000">
            <a:off x="2787708" y="2179168"/>
            <a:ext cx="133402" cy="1067031"/>
          </a:xfrm>
          <a:prstGeom prst="rightBrace">
            <a:avLst>
              <a:gd name="adj1" fmla="val 65659"/>
              <a:gd name="adj2" fmla="val 4912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9B5A0F-A913-42F4-9DBC-A00D1CC9A1C9}"/>
              </a:ext>
            </a:extLst>
          </p:cNvPr>
          <p:cNvSpPr txBox="1"/>
          <p:nvPr/>
        </p:nvSpPr>
        <p:spPr>
          <a:xfrm>
            <a:off x="3387925" y="2795238"/>
            <a:ext cx="913508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 3</a:t>
            </a:r>
            <a:endParaRPr lang="en-US" sz="35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283A5A-A093-4461-B8C1-30F02339FD2C}"/>
              </a:ext>
            </a:extLst>
          </p:cNvPr>
          <p:cNvSpPr txBox="1"/>
          <p:nvPr/>
        </p:nvSpPr>
        <p:spPr>
          <a:xfrm>
            <a:off x="9138000" y="2792415"/>
            <a:ext cx="1036637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 5</a:t>
            </a:r>
            <a:endParaRPr lang="en-US" sz="35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3A2976-B30B-4E28-A319-EF459D751599}"/>
              </a:ext>
            </a:extLst>
          </p:cNvPr>
          <p:cNvSpPr txBox="1"/>
          <p:nvPr/>
        </p:nvSpPr>
        <p:spPr>
          <a:xfrm>
            <a:off x="1270710" y="4147291"/>
            <a:ext cx="3903706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49 </a:t>
            </a:r>
            <a:r>
              <a:rPr lang="en-US" sz="35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3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chia 7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3DAA35-7F92-49ED-B644-BCE7B14C8B40}"/>
              </a:ext>
            </a:extLst>
          </p:cNvPr>
          <p:cNvSpPr txBox="1"/>
          <p:nvPr/>
        </p:nvSpPr>
        <p:spPr>
          <a:xfrm>
            <a:off x="7103574" y="4147291"/>
            <a:ext cx="3903706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d) 234 chia 6 chia 3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BCA53C-770B-4949-A9A1-602C11DB47FE}"/>
              </a:ext>
            </a:extLst>
          </p:cNvPr>
          <p:cNvSpPr txBox="1"/>
          <p:nvPr/>
        </p:nvSpPr>
        <p:spPr>
          <a:xfrm>
            <a:off x="1792919" y="4692746"/>
            <a:ext cx="2418786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5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49 x 4 : 7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E306E2-3FE1-4477-98DC-E952BFC11064}"/>
              </a:ext>
            </a:extLst>
          </p:cNvPr>
          <p:cNvSpPr txBox="1"/>
          <p:nvPr/>
        </p:nvSpPr>
        <p:spPr>
          <a:xfrm>
            <a:off x="7748594" y="4742440"/>
            <a:ext cx="3103532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234 : 6 : 3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3FD1FE-090D-40D5-B5FF-9F7F72208EFF}"/>
              </a:ext>
            </a:extLst>
          </p:cNvPr>
          <p:cNvSpPr txBox="1"/>
          <p:nvPr/>
        </p:nvSpPr>
        <p:spPr>
          <a:xfrm>
            <a:off x="1963285" y="6020050"/>
            <a:ext cx="2418786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       </a:t>
            </a:r>
            <a:r>
              <a:rPr lang="en-US" sz="3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28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518C83-0750-4A56-9285-A3D679673417}"/>
              </a:ext>
            </a:extLst>
          </p:cNvPr>
          <p:cNvSpPr txBox="1"/>
          <p:nvPr/>
        </p:nvSpPr>
        <p:spPr>
          <a:xfrm>
            <a:off x="1978217" y="5415541"/>
            <a:ext cx="1807201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  </a:t>
            </a:r>
            <a:r>
              <a:rPr lang="en-US" sz="3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196</a:t>
            </a:r>
            <a:r>
              <a:rPr lang="vi-VN" sz="35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FAFB94-151D-462D-90C5-8139BCB8465B}"/>
              </a:ext>
            </a:extLst>
          </p:cNvPr>
          <p:cNvSpPr txBox="1"/>
          <p:nvPr/>
        </p:nvSpPr>
        <p:spPr>
          <a:xfrm>
            <a:off x="7571873" y="5412718"/>
            <a:ext cx="1330403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   </a:t>
            </a:r>
            <a:r>
              <a:rPr lang="en-US" sz="3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A3E443-B21D-47BD-972C-67B7240308A5}"/>
              </a:ext>
            </a:extLst>
          </p:cNvPr>
          <p:cNvSpPr txBox="1"/>
          <p:nvPr/>
        </p:nvSpPr>
        <p:spPr>
          <a:xfrm>
            <a:off x="7571873" y="6020050"/>
            <a:ext cx="222005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       </a:t>
            </a:r>
            <a:r>
              <a:rPr lang="en-US" sz="3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13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0D8DDE0-B4A2-49FC-9AF9-C6BCCE99E461}"/>
              </a:ext>
            </a:extLst>
          </p:cNvPr>
          <p:cNvSpPr/>
          <p:nvPr/>
        </p:nvSpPr>
        <p:spPr>
          <a:xfrm rot="5400000">
            <a:off x="8422382" y="4734900"/>
            <a:ext cx="147912" cy="1212351"/>
          </a:xfrm>
          <a:prstGeom prst="rightBrace">
            <a:avLst>
              <a:gd name="adj1" fmla="val 65659"/>
              <a:gd name="adj2" fmla="val 4912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D71A28CB-5CF5-4E2A-9B7C-28E301D53835}"/>
              </a:ext>
            </a:extLst>
          </p:cNvPr>
          <p:cNvSpPr/>
          <p:nvPr/>
        </p:nvSpPr>
        <p:spPr>
          <a:xfrm rot="5400000">
            <a:off x="2733630" y="4799471"/>
            <a:ext cx="133402" cy="1067031"/>
          </a:xfrm>
          <a:prstGeom prst="rightBrace">
            <a:avLst>
              <a:gd name="adj1" fmla="val 65659"/>
              <a:gd name="adj2" fmla="val 4912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9B5A0F-A913-42F4-9DBC-A00D1CC9A1C9}"/>
              </a:ext>
            </a:extLst>
          </p:cNvPr>
          <p:cNvSpPr txBox="1"/>
          <p:nvPr/>
        </p:nvSpPr>
        <p:spPr>
          <a:xfrm>
            <a:off x="3470232" y="5414072"/>
            <a:ext cx="913508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7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283A5A-A093-4461-B8C1-30F02339FD2C}"/>
              </a:ext>
            </a:extLst>
          </p:cNvPr>
          <p:cNvSpPr txBox="1"/>
          <p:nvPr/>
        </p:nvSpPr>
        <p:spPr>
          <a:xfrm>
            <a:off x="9083922" y="5412718"/>
            <a:ext cx="1036637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3</a:t>
            </a:r>
            <a:endParaRPr lang="en-US" sz="35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5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/>
      <p:bldP spid="33" grpId="0"/>
      <p:bldP spid="26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903" y="688258"/>
            <a:ext cx="410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27" y="152953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E82A89-9F68-4CDA-8D3F-BDB5D4C4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8762" r="17960" b="17186"/>
          <a:stretch/>
        </p:blipFill>
        <p:spPr>
          <a:xfrm>
            <a:off x="10395687" y="4441153"/>
            <a:ext cx="1569660" cy="1524016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7476FFCC-FB3D-4FB8-A4DC-16578F22335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749981-20C6-49B6-85A0-4FA76C0F4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84" y="333105"/>
            <a:ext cx="2693176" cy="6191789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4B96FC22-77BD-45E5-9B34-24CC88BECD40}"/>
              </a:ext>
            </a:extLst>
          </p:cNvPr>
          <p:cNvSpPr txBox="1"/>
          <p:nvPr/>
        </p:nvSpPr>
        <p:spPr>
          <a:xfrm>
            <a:off x="2600468" y="772694"/>
            <a:ext cx="7548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zh-CN" sz="6000" b="1" dirty="0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hướng</a:t>
            </a:r>
            <a:r>
              <a:rPr lang="en-US" altLang="zh-CN" sz="6000" b="1" dirty="0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6000" b="1" dirty="0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6000" b="1" dirty="0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317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theo</a:t>
            </a:r>
            <a:endParaRPr kumimoji="0" lang="zh-CN" altLang="en-US" sz="6000" b="1" i="0" u="none" strike="noStrike" kern="1200" cap="none" spc="0" normalizeH="0" baseline="0" noProof="0" dirty="0">
              <a:ln w="317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ECE88DA-1928-40C8-AFA8-CA0AAD8D3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59" y="4213975"/>
            <a:ext cx="2379931" cy="2347007"/>
          </a:xfrm>
          <a:prstGeom prst="rect">
            <a:avLst/>
          </a:prstGeom>
        </p:spPr>
      </p:pic>
      <p:sp>
        <p:nvSpPr>
          <p:cNvPr id="37" name="椭圆 36">
            <a:extLst>
              <a:ext uri="{FF2B5EF4-FFF2-40B4-BE49-F238E27FC236}">
                <a16:creationId xmlns:a16="http://schemas.microsoft.com/office/drawing/2014/main" id="{4AF61F5C-03A1-4238-82FD-F8CBBBBC22E1}"/>
              </a:ext>
            </a:extLst>
          </p:cNvPr>
          <p:cNvSpPr/>
          <p:nvPr/>
        </p:nvSpPr>
        <p:spPr>
          <a:xfrm rot="18900000">
            <a:off x="2923774" y="3955413"/>
            <a:ext cx="396000" cy="396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8B8D3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6871E6F-B712-4561-9E49-8BA4266D523D}"/>
              </a:ext>
            </a:extLst>
          </p:cNvPr>
          <p:cNvSpPr/>
          <p:nvPr/>
        </p:nvSpPr>
        <p:spPr>
          <a:xfrm rot="18900000">
            <a:off x="2942361" y="4013164"/>
            <a:ext cx="288000" cy="288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8B8D3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" name="组合 51">
            <a:extLst>
              <a:ext uri="{FF2B5EF4-FFF2-40B4-BE49-F238E27FC236}">
                <a16:creationId xmlns:a16="http://schemas.microsoft.com/office/drawing/2014/main" id="{18F87623-9324-4EF5-B98E-55E58EB49813}"/>
              </a:ext>
            </a:extLst>
          </p:cNvPr>
          <p:cNvGrpSpPr/>
          <p:nvPr/>
        </p:nvGrpSpPr>
        <p:grpSpPr>
          <a:xfrm>
            <a:off x="2583792" y="2948472"/>
            <a:ext cx="8290154" cy="881071"/>
            <a:chOff x="4541358" y="2033536"/>
            <a:chExt cx="5851706" cy="881071"/>
          </a:xfrm>
        </p:grpSpPr>
        <p:pic>
          <p:nvPicPr>
            <p:cNvPr id="41" name="图片 56">
              <a:extLst>
                <a:ext uri="{FF2B5EF4-FFF2-40B4-BE49-F238E27FC236}">
                  <a16:creationId xmlns:a16="http://schemas.microsoft.com/office/drawing/2014/main" id="{C238E4FB-B28D-4FA4-A9BB-60476B50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58" y="2033536"/>
              <a:ext cx="5389200" cy="881071"/>
            </a:xfrm>
            <a:prstGeom prst="rect">
              <a:avLst/>
            </a:prstGeom>
          </p:spPr>
        </p:pic>
        <p:sp>
          <p:nvSpPr>
            <p:cNvPr id="42" name="文本框 77"/>
            <p:cNvSpPr txBox="1"/>
            <p:nvPr/>
          </p:nvSpPr>
          <p:spPr>
            <a:xfrm>
              <a:off x="4951857" y="2167304"/>
              <a:ext cx="544120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>
                  <a:ln>
                    <a:noFill/>
                  </a:ln>
                  <a:solidFill>
                    <a:srgbClr val="1780D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经典趣体简" panose="02010609000101010101" pitchFamily="49" charset="-122"/>
                  <a:cs typeface="Times New Roman" panose="02020603050405020304" pitchFamily="18" charset="0"/>
                </a:rPr>
                <a:t>Xem trước bài Tiền Việt Nam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780D3"/>
                </a:solidFill>
                <a:effectLst/>
                <a:uLnTx/>
                <a:uFillTx/>
                <a:latin typeface="Times New Roman" panose="02020603050405020304" pitchFamily="18" charset="0"/>
                <a:ea typeface="经典趣体简" panose="0201060900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0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3000">
              <a:schemeClr val="accent2">
                <a:lumMod val="40000"/>
                <a:lumOff val="60000"/>
              </a:schemeClr>
            </a:gs>
            <a:gs pos="100000">
              <a:srgbClr val="CC6600"/>
            </a:gs>
            <a:gs pos="77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C8AE1F-77DE-4F8B-AC51-05429895B9E5}"/>
              </a:ext>
            </a:extLst>
          </p:cNvPr>
          <p:cNvSpPr/>
          <p:nvPr/>
        </p:nvSpPr>
        <p:spPr>
          <a:xfrm>
            <a:off x="563211" y="433137"/>
            <a:ext cx="11179610" cy="5935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87FCCB-A0F2-48AA-A887-E16107C901C3}"/>
              </a:ext>
            </a:extLst>
          </p:cNvPr>
          <p:cNvSpPr/>
          <p:nvPr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5B0F12-D4A3-4EBF-85D5-09E82706C686}"/>
              </a:ext>
            </a:extLst>
          </p:cNvPr>
          <p:cNvSpPr/>
          <p:nvPr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76932" y="908384"/>
            <a:ext cx="10867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179" y="2385712"/>
            <a:ext cx="55913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129)</a:t>
            </a:r>
            <a:endParaRPr lang="vi-VN" sz="4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32"/>
          </a:xfrm>
        </p:spPr>
      </p:pic>
      <p:sp>
        <p:nvSpPr>
          <p:cNvPr id="5" name="TextBox 4"/>
          <p:cNvSpPr txBox="1"/>
          <p:nvPr/>
        </p:nvSpPr>
        <p:spPr>
          <a:xfrm>
            <a:off x="3421626" y="365125"/>
            <a:ext cx="5860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065" y="2035277"/>
            <a:ext cx="1031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065" y="2851341"/>
            <a:ext cx="1031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1FE20E5-B90A-4140-B4BE-C40A1E546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15417" y="5027"/>
            <a:ext cx="12192000" cy="384732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F5E6D1A-F76B-4423-95B5-7B4D4E1D000E}"/>
              </a:ext>
            </a:extLst>
          </p:cNvPr>
          <p:cNvGrpSpPr/>
          <p:nvPr/>
        </p:nvGrpSpPr>
        <p:grpSpPr>
          <a:xfrm>
            <a:off x="-30163" y="3756583"/>
            <a:ext cx="12160022" cy="3003938"/>
            <a:chOff x="762000" y="3854062"/>
            <a:chExt cx="12160022" cy="300393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8FB9ACA-E582-4459-83DA-34454B897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0" cy="300393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56EC889-E9E2-4C26-A82E-FF5068C01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26022" y="3854062"/>
              <a:ext cx="6096000" cy="3003938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1E87FCCB-A0F2-48AA-A887-E16107C901C3}"/>
              </a:ext>
            </a:extLst>
          </p:cNvPr>
          <p:cNvSpPr/>
          <p:nvPr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5B0F12-D4A3-4EBF-85D5-09E82706C686}"/>
              </a:ext>
            </a:extLst>
          </p:cNvPr>
          <p:cNvSpPr/>
          <p:nvPr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6">
            <a:extLst>
              <a:ext uri="{FF2B5EF4-FFF2-40B4-BE49-F238E27FC236}">
                <a16:creationId xmlns:a16="http://schemas.microsoft.com/office/drawing/2014/main" id="{65A48BBC-2BBF-47B0-8BB4-A6EDF918ADA4}"/>
              </a:ext>
            </a:extLst>
          </p:cNvPr>
          <p:cNvSpPr txBox="1"/>
          <p:nvPr/>
        </p:nvSpPr>
        <p:spPr>
          <a:xfrm>
            <a:off x="2386349" y="1170634"/>
            <a:ext cx="7255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dirty="0">
                <a:ln w="317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Small" panose="02000505000000020004" pitchFamily="2" charset="0"/>
                <a:ea typeface="华文琥珀" panose="02010800040101010101" pitchFamily="2" charset="-122"/>
              </a:rPr>
              <a:t>TRÒ CHƠI</a:t>
            </a:r>
            <a:endParaRPr lang="zh-CN" altLang="en-US" sz="10000" b="1" dirty="0">
              <a:ln w="317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itka Small" panose="02000505000000020004" pitchFamily="2" charset="0"/>
              <a:ea typeface="华文琥珀" panose="0201080004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964ECC-1738-41CF-8C92-842FD795D6D5}"/>
              </a:ext>
            </a:extLst>
          </p:cNvPr>
          <p:cNvSpPr/>
          <p:nvPr/>
        </p:nvSpPr>
        <p:spPr>
          <a:xfrm>
            <a:off x="3437417" y="2727581"/>
            <a:ext cx="5256840" cy="884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文本框 37">
            <a:extLst>
              <a:ext uri="{FF2B5EF4-FFF2-40B4-BE49-F238E27FC236}">
                <a16:creationId xmlns:a16="http://schemas.microsoft.com/office/drawing/2014/main" id="{693FCB80-91B8-4498-8552-0787F55EB231}"/>
              </a:ext>
            </a:extLst>
          </p:cNvPr>
          <p:cNvSpPr txBox="1"/>
          <p:nvPr/>
        </p:nvSpPr>
        <p:spPr>
          <a:xfrm>
            <a:off x="1629089" y="2467542"/>
            <a:ext cx="83807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zh-CN" sz="7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zh-CN" sz="7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zh-CN" sz="7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zh-CN" altLang="en-US" sz="7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Sen Trắng 21: lý tưởng để sống">
            <a:extLst>
              <a:ext uri="{FF2B5EF4-FFF2-40B4-BE49-F238E27FC236}">
                <a16:creationId xmlns:a16="http://schemas.microsoft.com/office/drawing/2014/main" id="{2335C009-3C1F-4E57-80C1-96AC526678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74" y="4295691"/>
            <a:ext cx="3476351" cy="21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ưu tầm của mẹ bin: Ảnh Động Hoa Lá Rơi (Gif)">
            <a:extLst>
              <a:ext uri="{FF2B5EF4-FFF2-40B4-BE49-F238E27FC236}">
                <a16:creationId xmlns:a16="http://schemas.microsoft.com/office/drawing/2014/main" id="{1384C9BF-C85A-40D8-8D4F-A4600CF24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9" y="3671492"/>
            <a:ext cx="5943371" cy="29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ưu tầm của mẹ bin: Ảnh Động Hoa Lá Rơi (Gif)">
            <a:extLst>
              <a:ext uri="{FF2B5EF4-FFF2-40B4-BE49-F238E27FC236}">
                <a16:creationId xmlns:a16="http://schemas.microsoft.com/office/drawing/2014/main" id="{9C2BE0C8-8401-4F9A-8F49-587F9A2B88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40" y="3749124"/>
            <a:ext cx="5943371" cy="29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1">
            <a:extLst>
              <a:ext uri="{FF2B5EF4-FFF2-40B4-BE49-F238E27FC236}">
                <a16:creationId xmlns:a16="http://schemas.microsoft.com/office/drawing/2014/main" id="{7C52A415-30EC-4A40-9CDC-FD26C3DF9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5" y="5323951"/>
            <a:ext cx="1170434" cy="1170434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id="{1005731A-4CF0-4EF9-8F0A-990F39796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5535" y="5266865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E82A89-9F68-4CDA-8D3F-BDB5D4C4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8762" r="17960" b="17186"/>
          <a:stretch/>
        </p:blipFill>
        <p:spPr>
          <a:xfrm>
            <a:off x="10395687" y="4441153"/>
            <a:ext cx="1569660" cy="1524016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7476FFCC-FB3D-4FB8-A4DC-16578F22335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749981-20C6-49B6-85A0-4FA76C0F4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84" y="333105"/>
            <a:ext cx="2693176" cy="6191789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4B96FC22-77BD-45E5-9B34-24CC88BECD40}"/>
              </a:ext>
            </a:extLst>
          </p:cNvPr>
          <p:cNvSpPr txBox="1"/>
          <p:nvPr/>
        </p:nvSpPr>
        <p:spPr>
          <a:xfrm>
            <a:off x="2105159" y="645491"/>
            <a:ext cx="954849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altLang="zh-CN" sz="5000" b="1" i="0" u="none" strike="noStrike" kern="1200" cap="none" spc="0" normalizeH="0" baseline="0" noProof="0" dirty="0" err="1">
                <a:ln w="31750">
                  <a:noFill/>
                </a:ln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5000" b="1" i="0" u="none" strike="noStrike" kern="1200" cap="none" spc="0" normalizeH="0" noProof="0" dirty="0">
                <a:ln w="31750">
                  <a:noFill/>
                </a:ln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5000" b="1" dirty="0">
                <a:ln w="31750">
                  <a:noFill/>
                </a:ln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bài toán liên quan đến rút về đơn vị, ta thực hiện mấy </a:t>
            </a:r>
            <a:r>
              <a:rPr lang="vi-VN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tính?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0" b="1" i="0" u="none" strike="noStrike" kern="1200" cap="none" spc="0" normalizeH="0" baseline="0" noProof="0" dirty="0">
              <a:ln w="31750">
                <a:noFill/>
              </a:ln>
              <a:uLnTx/>
              <a:uFillTx/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ECE88DA-1928-40C8-AFA8-CA0AAD8D3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59" y="4213975"/>
            <a:ext cx="2379931" cy="2347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DCB32A-9161-43DC-AE74-4DD9CB72E951}"/>
              </a:ext>
            </a:extLst>
          </p:cNvPr>
          <p:cNvSpPr txBox="1"/>
          <p:nvPr/>
        </p:nvSpPr>
        <p:spPr>
          <a:xfrm>
            <a:off x="4855369" y="3125064"/>
            <a:ext cx="4302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ADFE48D-F362-42B3-82A5-81774AA8A78D}"/>
              </a:ext>
            </a:extLst>
          </p:cNvPr>
          <p:cNvSpPr/>
          <p:nvPr/>
        </p:nvSpPr>
        <p:spPr>
          <a:xfrm>
            <a:off x="4748155" y="4534486"/>
            <a:ext cx="901280" cy="901280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E82A89-9F68-4CDA-8D3F-BDB5D4C4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8762" r="17960" b="17186"/>
          <a:stretch/>
        </p:blipFill>
        <p:spPr>
          <a:xfrm>
            <a:off x="10395687" y="4441153"/>
            <a:ext cx="1569660" cy="1524016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7476FFCC-FB3D-4FB8-A4DC-16578F22335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749981-20C6-49B6-85A0-4FA76C0F4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84" y="333105"/>
            <a:ext cx="2693176" cy="6191789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4B96FC22-77BD-45E5-9B34-24CC88BECD40}"/>
              </a:ext>
            </a:extLst>
          </p:cNvPr>
          <p:cNvSpPr txBox="1"/>
          <p:nvPr/>
        </p:nvSpPr>
        <p:spPr>
          <a:xfrm>
            <a:off x="1919438" y="726579"/>
            <a:ext cx="98689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giá trị của 1 phần </a:t>
            </a:r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bước thứ mấy trong các bước thực hiện bài toán liên quan đến rút về đơn vị?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ECE88DA-1928-40C8-AFA8-CA0AAD8D3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59" y="4213975"/>
            <a:ext cx="2379931" cy="2347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8AF5CF-A8B6-40AB-A602-E7F90681FCEF}"/>
              </a:ext>
            </a:extLst>
          </p:cNvPr>
          <p:cNvSpPr txBox="1"/>
          <p:nvPr/>
        </p:nvSpPr>
        <p:spPr>
          <a:xfrm>
            <a:off x="4855369" y="3125064"/>
            <a:ext cx="3684336" cy="226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 Bước 1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 Bước 2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7B9E8AF-6582-4E6B-BCC3-68C757FBA87F}"/>
              </a:ext>
            </a:extLst>
          </p:cNvPr>
          <p:cNvSpPr/>
          <p:nvPr/>
        </p:nvSpPr>
        <p:spPr>
          <a:xfrm>
            <a:off x="4729041" y="3381835"/>
            <a:ext cx="901280" cy="901280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E82A89-9F68-4CDA-8D3F-BDB5D4C4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8762" r="17960" b="17186"/>
          <a:stretch/>
        </p:blipFill>
        <p:spPr>
          <a:xfrm>
            <a:off x="10395687" y="4441153"/>
            <a:ext cx="1569660" cy="1524016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7476FFCC-FB3D-4FB8-A4DC-16578F22335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749981-20C6-49B6-85A0-4FA76C0F4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84" y="333105"/>
            <a:ext cx="2693176" cy="6191789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4B96FC22-77BD-45E5-9B34-24CC88BECD40}"/>
              </a:ext>
            </a:extLst>
          </p:cNvPr>
          <p:cNvSpPr txBox="1"/>
          <p:nvPr/>
        </p:nvSpPr>
        <p:spPr>
          <a:xfrm>
            <a:off x="1919438" y="726579"/>
            <a:ext cx="9868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Sau khi tìm giá trị 1 phần, ta làm gì?</a:t>
            </a: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ECE88DA-1928-40C8-AFA8-CA0AAD8D3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59" y="4213975"/>
            <a:ext cx="2379931" cy="2347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25C1D8-AFAA-4C49-9992-9E65E5230B80}"/>
              </a:ext>
            </a:extLst>
          </p:cNvPr>
          <p:cNvSpPr txBox="1"/>
          <p:nvPr/>
        </p:nvSpPr>
        <p:spPr>
          <a:xfrm>
            <a:off x="2131141" y="2198039"/>
            <a:ext cx="100608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 Rút về đơn vị</a:t>
            </a:r>
          </a:p>
          <a:p>
            <a:pPr marL="52388" indent="-52388">
              <a:buAutoNum type="alphaUcPeriod"/>
            </a:pP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 Tìm giá trị của các phần bằng nhau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7951DE1-596F-45D9-AA53-1706274204D4}"/>
              </a:ext>
            </a:extLst>
          </p:cNvPr>
          <p:cNvSpPr/>
          <p:nvPr/>
        </p:nvSpPr>
        <p:spPr>
          <a:xfrm>
            <a:off x="2039546" y="3400404"/>
            <a:ext cx="901280" cy="901280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135" y="2182761"/>
            <a:ext cx="5043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028C9D-5A60-48BA-BE82-FA2628ECA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4226A4B-1C59-411A-A50A-F519995A1340}"/>
              </a:ext>
            </a:extLst>
          </p:cNvPr>
          <p:cNvGrpSpPr/>
          <p:nvPr/>
        </p:nvGrpSpPr>
        <p:grpSpPr>
          <a:xfrm>
            <a:off x="1" y="41272"/>
            <a:ext cx="2965622" cy="1222744"/>
            <a:chOff x="-51859" y="123185"/>
            <a:chExt cx="4270933" cy="189186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EA52033-D484-4895-80E1-4A78F892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B09CC87-3DBF-4BC0-B2A6-E2290795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D54881A-16D7-43C1-84AA-18C48526EDF0}"/>
              </a:ext>
            </a:extLst>
          </p:cNvPr>
          <p:cNvSpPr txBox="1"/>
          <p:nvPr/>
        </p:nvSpPr>
        <p:spPr>
          <a:xfrm>
            <a:off x="90373" y="303751"/>
            <a:ext cx="30016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Bài 1</a:t>
            </a:r>
            <a:endParaRPr lang="zh-CN" altLang="en-US" sz="4000" b="1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4150735-153A-4265-AB31-FBD13D657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1" y="5217352"/>
            <a:ext cx="1170434" cy="1170434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41FFF22-B06B-42CB-BE08-A999D330E68A}"/>
              </a:ext>
            </a:extLst>
          </p:cNvPr>
          <p:cNvCxnSpPr/>
          <p:nvPr/>
        </p:nvCxnSpPr>
        <p:spPr>
          <a:xfrm>
            <a:off x="2019992" y="2600915"/>
            <a:ext cx="813931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67074" y="1301021"/>
            <a:ext cx="956596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40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</a:t>
            </a:r>
            <a:r>
              <a:rPr lang="vi-VN" sz="40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quả trứng hết 4500 đồng. Hỏi nếu mua 3 quả trứng như thế thì hết bao nhiêu tiền?</a:t>
            </a:r>
            <a:endParaRPr lang="en-US" sz="40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5E3AF9-0B7F-4211-A6D8-261A5B676BD7}"/>
              </a:ext>
            </a:extLst>
          </p:cNvPr>
          <p:cNvSpPr/>
          <p:nvPr/>
        </p:nvSpPr>
        <p:spPr>
          <a:xfrm>
            <a:off x="1067074" y="1301021"/>
            <a:ext cx="956596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4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</a:t>
            </a:r>
            <a:r>
              <a:rPr lang="vi-VN" sz="4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quả trứng hết 4500 đồng. </a:t>
            </a:r>
            <a:r>
              <a:rPr lang="vi-VN" sz="40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 nếu mua 3 quả trứng như thế thì hết bao nhiêu tiền?</a:t>
            </a:r>
            <a:endParaRPr lang="en-US" sz="40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550337-9EFA-48ED-9E86-D5DE4389E231}"/>
              </a:ext>
            </a:extLst>
          </p:cNvPr>
          <p:cNvSpPr/>
          <p:nvPr/>
        </p:nvSpPr>
        <p:spPr>
          <a:xfrm>
            <a:off x="1067074" y="1301021"/>
            <a:ext cx="956596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</a:t>
            </a:r>
            <a:r>
              <a:rPr lang="vi-VN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quả trứng hết 4500 đồng. </a:t>
            </a:r>
            <a:r>
              <a:rPr lang="vi-VN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 nếu mua 3 quả trứng như thế thì hết bao nhiêu tiền?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82B79-93F4-4D07-A86D-9A8057480969}"/>
              </a:ext>
            </a:extLst>
          </p:cNvPr>
          <p:cNvSpPr txBox="1"/>
          <p:nvPr/>
        </p:nvSpPr>
        <p:spPr>
          <a:xfrm>
            <a:off x="5280451" y="2527397"/>
            <a:ext cx="6383053" cy="356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vi-VN" sz="3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giải</a:t>
            </a:r>
            <a:endParaRPr lang="en-US" sz="3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trứng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4500 : 5 = 900 (đồng)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trứng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900 x 3 = 2700 (đồng)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vi-VN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 số: 2700 đồng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8438B0-53BB-4E7D-87E8-2A3378341E0D}"/>
              </a:ext>
            </a:extLst>
          </p:cNvPr>
          <p:cNvGrpSpPr/>
          <p:nvPr/>
        </p:nvGrpSpPr>
        <p:grpSpPr>
          <a:xfrm>
            <a:off x="3354768" y="2884166"/>
            <a:ext cx="4990577" cy="3077719"/>
            <a:chOff x="776227" y="3062015"/>
            <a:chExt cx="8986006" cy="307771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22E2BF55-F0D8-4E0B-8445-9A2268491A1A}"/>
                </a:ext>
              </a:extLst>
            </p:cNvPr>
            <p:cNvSpPr/>
            <p:nvPr/>
          </p:nvSpPr>
          <p:spPr>
            <a:xfrm>
              <a:off x="776227" y="3062015"/>
              <a:ext cx="8451021" cy="3077719"/>
            </a:xfrm>
            <a:prstGeom prst="wedgeEllipseCallout">
              <a:avLst>
                <a:gd name="adj1" fmla="val 102526"/>
                <a:gd name="adj2" fmla="val 5390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B098A2-0FB4-4143-A61B-8358F1B30A1B}"/>
                </a:ext>
              </a:extLst>
            </p:cNvPr>
            <p:cNvSpPr txBox="1"/>
            <p:nvPr/>
          </p:nvSpPr>
          <p:spPr>
            <a:xfrm>
              <a:off x="1569704" y="3651027"/>
              <a:ext cx="8192529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图片 2">
            <a:extLst>
              <a:ext uri="{FF2B5EF4-FFF2-40B4-BE49-F238E27FC236}">
                <a16:creationId xmlns:a16="http://schemas.microsoft.com/office/drawing/2014/main" id="{98C5A5A8-D618-4555-B4A5-41716F7C71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479" y="5556978"/>
            <a:ext cx="1439082" cy="10792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C42F7D-E296-45E5-95D9-A72A578909FB}"/>
              </a:ext>
            </a:extLst>
          </p:cNvPr>
          <p:cNvSpPr txBox="1"/>
          <p:nvPr/>
        </p:nvSpPr>
        <p:spPr>
          <a:xfrm>
            <a:off x="692159" y="2848127"/>
            <a:ext cx="3969558" cy="177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Tóm tắt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 quả trứng: 4500 đồng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quả trứng: … đồng?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A38ED3-0547-4F61-B5B4-B7D6D70EA3FD}"/>
              </a:ext>
            </a:extLst>
          </p:cNvPr>
          <p:cNvCxnSpPr/>
          <p:nvPr/>
        </p:nvCxnSpPr>
        <p:spPr>
          <a:xfrm>
            <a:off x="4661717" y="2818256"/>
            <a:ext cx="0" cy="3794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7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541</Words>
  <Application>Microsoft Office PowerPoint</Application>
  <PresentationFormat>Widescreen</PresentationFormat>
  <Paragraphs>110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等线</vt:lpstr>
      <vt:lpstr>Sitka Small</vt:lpstr>
      <vt:lpstr>华文琥珀</vt:lpstr>
      <vt:lpstr>Times New Roman</vt:lpstr>
      <vt:lpstr>经典趣体简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My PC</dc:creator>
  <dc:description>http://www.ypppt.com/</dc:description>
  <cp:lastModifiedBy>admin</cp:lastModifiedBy>
  <cp:revision>134</cp:revision>
  <dcterms:created xsi:type="dcterms:W3CDTF">2015-05-05T08:02:14Z</dcterms:created>
  <dcterms:modified xsi:type="dcterms:W3CDTF">2022-03-09T01:26:12Z</dcterms:modified>
</cp:coreProperties>
</file>