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58" r:id="rId4"/>
    <p:sldId id="267" r:id="rId5"/>
    <p:sldId id="259" r:id="rId6"/>
    <p:sldId id="260" r:id="rId7"/>
    <p:sldId id="261" r:id="rId8"/>
    <p:sldId id="262" r:id="rId9"/>
    <p:sldId id="263" r:id="rId10"/>
    <p:sldId id="266" r:id="rId11"/>
    <p:sldId id="264" r:id="rId12"/>
    <p:sldId id="268" r:id="rId13"/>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38"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5E2C18-7A91-41E2-92AE-1A872DC3081F}" type="datetimeFigureOut">
              <a:rPr lang="en-US"/>
              <a:pPr>
                <a:defRPr/>
              </a:pPr>
              <a:t>9/23/2019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CEC08D-4BD6-4C2E-A688-F655053EFC92}" type="slidenum">
              <a:rPr lang="en-US"/>
              <a:pPr>
                <a:defRPr/>
              </a:pPr>
              <a:t>‹#›</a:t>
            </a:fld>
            <a:endParaRPr lang="en-US"/>
          </a:p>
        </p:txBody>
      </p:sp>
    </p:spTree>
    <p:extLst>
      <p:ext uri="{BB962C8B-B14F-4D97-AF65-F5344CB8AC3E}">
        <p14:creationId xmlns:p14="http://schemas.microsoft.com/office/powerpoint/2010/main" val="109962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E2B275-633B-4767-889E-7C2A17FE8D25}" type="datetimeFigureOut">
              <a:rPr lang="en-US"/>
              <a:pPr>
                <a:defRPr/>
              </a:pPr>
              <a:t>9/23/2019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E217CA-03FE-4B55-8AE9-56C041D1A657}" type="slidenum">
              <a:rPr lang="en-US"/>
              <a:pPr>
                <a:defRPr/>
              </a:pPr>
              <a:t>‹#›</a:t>
            </a:fld>
            <a:endParaRPr lang="en-US"/>
          </a:p>
        </p:txBody>
      </p:sp>
    </p:spTree>
    <p:extLst>
      <p:ext uri="{BB962C8B-B14F-4D97-AF65-F5344CB8AC3E}">
        <p14:creationId xmlns:p14="http://schemas.microsoft.com/office/powerpoint/2010/main" val="305603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54A9BE-4309-4FCA-9CC5-621000B97458}" type="datetimeFigureOut">
              <a:rPr lang="en-US"/>
              <a:pPr>
                <a:defRPr/>
              </a:pPr>
              <a:t>9/23/2019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C4F310-D42E-4F9C-842A-E9EFE0F7069D}" type="slidenum">
              <a:rPr lang="en-US"/>
              <a:pPr>
                <a:defRPr/>
              </a:pPr>
              <a:t>‹#›</a:t>
            </a:fld>
            <a:endParaRPr lang="en-US"/>
          </a:p>
        </p:txBody>
      </p:sp>
    </p:spTree>
    <p:extLst>
      <p:ext uri="{BB962C8B-B14F-4D97-AF65-F5344CB8AC3E}">
        <p14:creationId xmlns:p14="http://schemas.microsoft.com/office/powerpoint/2010/main" val="116998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2FF14D-4E94-468D-8929-485B37B8B7A0}" type="datetimeFigureOut">
              <a:rPr lang="en-US"/>
              <a:pPr>
                <a:defRPr/>
              </a:pPr>
              <a:t>9/23/2019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D90215-8EA1-4461-8F88-DC3FF636F973}" type="slidenum">
              <a:rPr lang="en-US"/>
              <a:pPr>
                <a:defRPr/>
              </a:pPr>
              <a:t>‹#›</a:t>
            </a:fld>
            <a:endParaRPr lang="en-US"/>
          </a:p>
        </p:txBody>
      </p:sp>
    </p:spTree>
    <p:extLst>
      <p:ext uri="{BB962C8B-B14F-4D97-AF65-F5344CB8AC3E}">
        <p14:creationId xmlns:p14="http://schemas.microsoft.com/office/powerpoint/2010/main" val="52994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383596-6735-44E4-B082-4C9C58B0B8F1}" type="datetimeFigureOut">
              <a:rPr lang="en-US"/>
              <a:pPr>
                <a:defRPr/>
              </a:pPr>
              <a:t>9/23/2019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C86548-AE07-4A5C-BFDB-0F7F5B7D068B}" type="slidenum">
              <a:rPr lang="en-US"/>
              <a:pPr>
                <a:defRPr/>
              </a:pPr>
              <a:t>‹#›</a:t>
            </a:fld>
            <a:endParaRPr lang="en-US"/>
          </a:p>
        </p:txBody>
      </p:sp>
    </p:spTree>
    <p:extLst>
      <p:ext uri="{BB962C8B-B14F-4D97-AF65-F5344CB8AC3E}">
        <p14:creationId xmlns:p14="http://schemas.microsoft.com/office/powerpoint/2010/main" val="267118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0780D04-F436-4A35-91E1-3618FD67BD91}" type="datetimeFigureOut">
              <a:rPr lang="en-US"/>
              <a:pPr>
                <a:defRPr/>
              </a:pPr>
              <a:t>9/23/2019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7257ACA-5129-4F8A-B2B2-1757ED2814A3}" type="slidenum">
              <a:rPr lang="en-US"/>
              <a:pPr>
                <a:defRPr/>
              </a:pPr>
              <a:t>‹#›</a:t>
            </a:fld>
            <a:endParaRPr lang="en-US"/>
          </a:p>
        </p:txBody>
      </p:sp>
    </p:spTree>
    <p:extLst>
      <p:ext uri="{BB962C8B-B14F-4D97-AF65-F5344CB8AC3E}">
        <p14:creationId xmlns:p14="http://schemas.microsoft.com/office/powerpoint/2010/main" val="905801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02C0C1-C914-4654-851E-61E61C24FD4C}" type="datetimeFigureOut">
              <a:rPr lang="en-US"/>
              <a:pPr>
                <a:defRPr/>
              </a:pPr>
              <a:t>9/23/2019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D05E7A8-4747-4188-8ED9-2B932574F206}" type="slidenum">
              <a:rPr lang="en-US"/>
              <a:pPr>
                <a:defRPr/>
              </a:pPr>
              <a:t>‹#›</a:t>
            </a:fld>
            <a:endParaRPr lang="en-US"/>
          </a:p>
        </p:txBody>
      </p:sp>
    </p:spTree>
    <p:extLst>
      <p:ext uri="{BB962C8B-B14F-4D97-AF65-F5344CB8AC3E}">
        <p14:creationId xmlns:p14="http://schemas.microsoft.com/office/powerpoint/2010/main" val="1263304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268D62B-A69D-4354-B770-32F7CCD16272}" type="datetimeFigureOut">
              <a:rPr lang="en-US"/>
              <a:pPr>
                <a:defRPr/>
              </a:pPr>
              <a:t>9/23/2019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D48555E-0469-42FB-8F3B-250A9D40CDEE}" type="slidenum">
              <a:rPr lang="en-US"/>
              <a:pPr>
                <a:defRPr/>
              </a:pPr>
              <a:t>‹#›</a:t>
            </a:fld>
            <a:endParaRPr lang="en-US"/>
          </a:p>
        </p:txBody>
      </p:sp>
    </p:spTree>
    <p:extLst>
      <p:ext uri="{BB962C8B-B14F-4D97-AF65-F5344CB8AC3E}">
        <p14:creationId xmlns:p14="http://schemas.microsoft.com/office/powerpoint/2010/main" val="10859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737873-B2E7-4187-B614-25F5C7B36B58}" type="datetimeFigureOut">
              <a:rPr lang="en-US"/>
              <a:pPr>
                <a:defRPr/>
              </a:pPr>
              <a:t>9/23/2019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243125-CF76-4BF3-9F63-0F91A37B43E9}" type="slidenum">
              <a:rPr lang="en-US"/>
              <a:pPr>
                <a:defRPr/>
              </a:pPr>
              <a:t>‹#›</a:t>
            </a:fld>
            <a:endParaRPr lang="en-US"/>
          </a:p>
        </p:txBody>
      </p:sp>
    </p:spTree>
    <p:extLst>
      <p:ext uri="{BB962C8B-B14F-4D97-AF65-F5344CB8AC3E}">
        <p14:creationId xmlns:p14="http://schemas.microsoft.com/office/powerpoint/2010/main" val="398154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116D3D-73D8-40BE-87E2-20645FDD9428}" type="datetimeFigureOut">
              <a:rPr lang="en-US"/>
              <a:pPr>
                <a:defRPr/>
              </a:pPr>
              <a:t>9/23/2019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77C454-BFBD-4990-B831-15E12875C2D9}" type="slidenum">
              <a:rPr lang="en-US"/>
              <a:pPr>
                <a:defRPr/>
              </a:pPr>
              <a:t>‹#›</a:t>
            </a:fld>
            <a:endParaRPr lang="en-US"/>
          </a:p>
        </p:txBody>
      </p:sp>
    </p:spTree>
    <p:extLst>
      <p:ext uri="{BB962C8B-B14F-4D97-AF65-F5344CB8AC3E}">
        <p14:creationId xmlns:p14="http://schemas.microsoft.com/office/powerpoint/2010/main" val="282580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5C4345-4DCC-447D-8E03-F4B3F0FA5FF1}" type="datetimeFigureOut">
              <a:rPr lang="en-US"/>
              <a:pPr>
                <a:defRPr/>
              </a:pPr>
              <a:t>9/23/2019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BF76F7-71D4-45C5-B1E7-314C5459DB7F}" type="slidenum">
              <a:rPr lang="en-US"/>
              <a:pPr>
                <a:defRPr/>
              </a:pPr>
              <a:t>‹#›</a:t>
            </a:fld>
            <a:endParaRPr lang="en-US"/>
          </a:p>
        </p:txBody>
      </p:sp>
    </p:spTree>
    <p:extLst>
      <p:ext uri="{BB962C8B-B14F-4D97-AF65-F5344CB8AC3E}">
        <p14:creationId xmlns:p14="http://schemas.microsoft.com/office/powerpoint/2010/main" val="396505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F6CDA0E6-EBE6-494C-9E91-0C7B68FE07CC}" type="datetimeFigureOut">
              <a:rPr lang="en-US"/>
              <a:pPr>
                <a:defRPr/>
              </a:pPr>
              <a:t>9/23/2019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500E7BEF-518D-4C00-9087-0D805CC34F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9.wmf"/><Relationship Id="rId18" Type="http://schemas.openxmlformats.org/officeDocument/2006/relationships/oleObject" Target="../embeddings/oleObject14.bin"/><Relationship Id="rId3" Type="http://schemas.openxmlformats.org/officeDocument/2006/relationships/oleObject" Target="../embeddings/oleObject5.bin"/><Relationship Id="rId7" Type="http://schemas.openxmlformats.org/officeDocument/2006/relationships/image" Target="../media/image7.wmf"/><Relationship Id="rId12" Type="http://schemas.openxmlformats.org/officeDocument/2006/relationships/oleObject" Target="../embeddings/oleObject11.bin"/><Relationship Id="rId17" Type="http://schemas.openxmlformats.org/officeDocument/2006/relationships/image" Target="../media/image11.wmf"/><Relationship Id="rId2" Type="http://schemas.openxmlformats.org/officeDocument/2006/relationships/slideLayout" Target="../slideLayouts/slideLayout7.xml"/><Relationship Id="rId16" Type="http://schemas.openxmlformats.org/officeDocument/2006/relationships/oleObject" Target="../embeddings/oleObject13.bin"/><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oleObject" Target="../embeddings/oleObject10.bin"/><Relationship Id="rId5" Type="http://schemas.openxmlformats.org/officeDocument/2006/relationships/oleObject" Target="../embeddings/oleObject6.bin"/><Relationship Id="rId15" Type="http://schemas.openxmlformats.org/officeDocument/2006/relationships/image" Target="../media/image10.wmf"/><Relationship Id="rId10" Type="http://schemas.openxmlformats.org/officeDocument/2006/relationships/image" Target="../media/image8.wmf"/><Relationship Id="rId4" Type="http://schemas.openxmlformats.org/officeDocument/2006/relationships/image" Target="../media/image6.wmf"/><Relationship Id="rId9" Type="http://schemas.openxmlformats.org/officeDocument/2006/relationships/oleObject" Target="../embeddings/oleObject9.bin"/><Relationship Id="rId1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15.wmf"/><Relationship Id="rId18" Type="http://schemas.openxmlformats.org/officeDocument/2006/relationships/image" Target="../media/image17.wmf"/><Relationship Id="rId3" Type="http://schemas.openxmlformats.org/officeDocument/2006/relationships/oleObject" Target="../embeddings/oleObject15.bin"/><Relationship Id="rId7" Type="http://schemas.openxmlformats.org/officeDocument/2006/relationships/image" Target="../media/image13.wmf"/><Relationship Id="rId12" Type="http://schemas.openxmlformats.org/officeDocument/2006/relationships/oleObject" Target="../embeddings/oleObject21.bin"/><Relationship Id="rId17" Type="http://schemas.openxmlformats.org/officeDocument/2006/relationships/oleObject" Target="../embeddings/oleObject24.bin"/><Relationship Id="rId2" Type="http://schemas.openxmlformats.org/officeDocument/2006/relationships/slideLayout" Target="../slideLayouts/slideLayout7.xml"/><Relationship Id="rId16" Type="http://schemas.openxmlformats.org/officeDocument/2006/relationships/oleObject" Target="../embeddings/oleObject23.bin"/><Relationship Id="rId1" Type="http://schemas.openxmlformats.org/officeDocument/2006/relationships/vmlDrawing" Target="../drawings/vmlDrawing3.vml"/><Relationship Id="rId6" Type="http://schemas.openxmlformats.org/officeDocument/2006/relationships/oleObject" Target="../embeddings/oleObject17.bin"/><Relationship Id="rId11" Type="http://schemas.openxmlformats.org/officeDocument/2006/relationships/oleObject" Target="../embeddings/oleObject20.bin"/><Relationship Id="rId5" Type="http://schemas.openxmlformats.org/officeDocument/2006/relationships/oleObject" Target="../embeddings/oleObject16.bin"/><Relationship Id="rId15" Type="http://schemas.openxmlformats.org/officeDocument/2006/relationships/image" Target="../media/image16.wmf"/><Relationship Id="rId10" Type="http://schemas.openxmlformats.org/officeDocument/2006/relationships/image" Target="../media/image14.wmf"/><Relationship Id="rId4" Type="http://schemas.openxmlformats.org/officeDocument/2006/relationships/image" Target="../media/image12.wmf"/><Relationship Id="rId9" Type="http://schemas.openxmlformats.org/officeDocument/2006/relationships/oleObject" Target="../embeddings/oleObject19.bin"/><Relationship Id="rId14" Type="http://schemas.openxmlformats.org/officeDocument/2006/relationships/oleObject" Target="../embeddings/oleObject2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8.wmf"/></Relationships>
</file>

<file path=ppt/slides/_rels/slide9.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3.wmf"/><Relationship Id="rId18" Type="http://schemas.openxmlformats.org/officeDocument/2006/relationships/oleObject" Target="../embeddings/oleObject35.bin"/><Relationship Id="rId26" Type="http://schemas.openxmlformats.org/officeDocument/2006/relationships/oleObject" Target="../embeddings/oleObject40.bin"/><Relationship Id="rId3" Type="http://schemas.openxmlformats.org/officeDocument/2006/relationships/oleObject" Target="../embeddings/oleObject26.bin"/><Relationship Id="rId21" Type="http://schemas.openxmlformats.org/officeDocument/2006/relationships/image" Target="../media/image26.wmf"/><Relationship Id="rId7" Type="http://schemas.openxmlformats.org/officeDocument/2006/relationships/oleObject" Target="../embeddings/oleObject28.bin"/><Relationship Id="rId12" Type="http://schemas.openxmlformats.org/officeDocument/2006/relationships/oleObject" Target="../embeddings/oleObject31.bin"/><Relationship Id="rId17" Type="http://schemas.openxmlformats.org/officeDocument/2006/relationships/oleObject" Target="../embeddings/oleObject34.bin"/><Relationship Id="rId25" Type="http://schemas.openxmlformats.org/officeDocument/2006/relationships/image" Target="../media/image27.wmf"/><Relationship Id="rId2" Type="http://schemas.openxmlformats.org/officeDocument/2006/relationships/slideLayout" Target="../slideLayouts/slideLayout7.xml"/><Relationship Id="rId16" Type="http://schemas.openxmlformats.org/officeDocument/2006/relationships/oleObject" Target="../embeddings/oleObject33.bin"/><Relationship Id="rId20" Type="http://schemas.openxmlformats.org/officeDocument/2006/relationships/oleObject" Target="../embeddings/oleObject36.bin"/><Relationship Id="rId29" Type="http://schemas.openxmlformats.org/officeDocument/2006/relationships/image" Target="../media/image28.wmf"/><Relationship Id="rId1" Type="http://schemas.openxmlformats.org/officeDocument/2006/relationships/vmlDrawing" Target="../drawings/vmlDrawing5.vml"/><Relationship Id="rId6" Type="http://schemas.openxmlformats.org/officeDocument/2006/relationships/image" Target="../media/image20.wmf"/><Relationship Id="rId11" Type="http://schemas.openxmlformats.org/officeDocument/2006/relationships/image" Target="../media/image22.wmf"/><Relationship Id="rId24" Type="http://schemas.openxmlformats.org/officeDocument/2006/relationships/oleObject" Target="../embeddings/oleObject39.bin"/><Relationship Id="rId5" Type="http://schemas.openxmlformats.org/officeDocument/2006/relationships/oleObject" Target="../embeddings/oleObject27.bin"/><Relationship Id="rId15" Type="http://schemas.openxmlformats.org/officeDocument/2006/relationships/image" Target="../media/image24.wmf"/><Relationship Id="rId23" Type="http://schemas.openxmlformats.org/officeDocument/2006/relationships/oleObject" Target="../embeddings/oleObject38.bin"/><Relationship Id="rId28" Type="http://schemas.openxmlformats.org/officeDocument/2006/relationships/oleObject" Target="../embeddings/oleObject42.bin"/><Relationship Id="rId10" Type="http://schemas.openxmlformats.org/officeDocument/2006/relationships/oleObject" Target="../embeddings/oleObject30.bin"/><Relationship Id="rId19"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oleObject" Target="../embeddings/oleObject29.bin"/><Relationship Id="rId14" Type="http://schemas.openxmlformats.org/officeDocument/2006/relationships/oleObject" Target="../embeddings/oleObject32.bin"/><Relationship Id="rId22" Type="http://schemas.openxmlformats.org/officeDocument/2006/relationships/oleObject" Target="../embeddings/oleObject37.bin"/><Relationship Id="rId27" Type="http://schemas.openxmlformats.org/officeDocument/2006/relationships/oleObject" Target="../embeddings/oleObject4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156700" cy="687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295400" y="457200"/>
            <a:ext cx="6781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3200" b="1">
                <a:solidFill>
                  <a:srgbClr val="009900"/>
                </a:solidFill>
                <a:latin typeface="Times New Roman" pitchFamily="18" charset="0"/>
              </a:rPr>
              <a:t>Giải th</a:t>
            </a:r>
            <a:r>
              <a:rPr lang="vi-VN" sz="3200" b="1">
                <a:solidFill>
                  <a:srgbClr val="009900"/>
                </a:solidFill>
                <a:latin typeface="Times New Roman" pitchFamily="18" charset="0"/>
              </a:rPr>
              <a:t>ư</a:t>
            </a:r>
            <a:r>
              <a:rPr lang="en-US" sz="3200" b="1">
                <a:solidFill>
                  <a:srgbClr val="009900"/>
                </a:solidFill>
                <a:latin typeface="Times New Roman" pitchFamily="18" charset="0"/>
              </a:rPr>
              <a:t>ởng toán học Lê V</a:t>
            </a:r>
            <a:r>
              <a:rPr lang="vi-VN" sz="3200" b="1">
                <a:solidFill>
                  <a:srgbClr val="009900"/>
                </a:solidFill>
                <a:latin typeface="Times New Roman" pitchFamily="18" charset="0"/>
              </a:rPr>
              <a:t>ă</a:t>
            </a:r>
            <a:r>
              <a:rPr lang="en-US" sz="3200" b="1">
                <a:solidFill>
                  <a:srgbClr val="009900"/>
                </a:solidFill>
                <a:latin typeface="Times New Roman" pitchFamily="18" charset="0"/>
              </a:rPr>
              <a:t>n Thiêm</a:t>
            </a:r>
          </a:p>
        </p:txBody>
      </p:sp>
      <p:sp>
        <p:nvSpPr>
          <p:cNvPr id="31747" name="Text Box 3"/>
          <p:cNvSpPr txBox="1">
            <a:spLocks noChangeArrowheads="1"/>
          </p:cNvSpPr>
          <p:nvPr/>
        </p:nvSpPr>
        <p:spPr bwMode="auto">
          <a:xfrm>
            <a:off x="4191000" y="1219200"/>
            <a:ext cx="4724400" cy="4094163"/>
          </a:xfrm>
          <a:prstGeom prst="rect">
            <a:avLst/>
          </a:prstGeom>
          <a:noFill/>
          <a:ln w="9525">
            <a:noFill/>
            <a:miter lim="800000"/>
            <a:headEnd/>
            <a:tailEnd/>
          </a:ln>
          <a:effectLst/>
        </p:spPr>
        <p:txBody>
          <a:bodyPr>
            <a:spAutoFit/>
          </a:bodyPr>
          <a:lstStyle/>
          <a:p>
            <a:pPr algn="just">
              <a:spcBef>
                <a:spcPct val="50000"/>
              </a:spcBef>
              <a:defRPr/>
            </a:pPr>
            <a:r>
              <a:rPr lang="en-US" sz="2000" b="1">
                <a:latin typeface="Times New Roman"/>
                <a:cs typeface="+mn-cs"/>
              </a:rPr>
              <a:t>Lê V</a:t>
            </a:r>
            <a:r>
              <a:rPr lang="vi-VN" sz="2000" b="1">
                <a:latin typeface="Times New Roman"/>
                <a:cs typeface="+mn-cs"/>
              </a:rPr>
              <a:t>ă</a:t>
            </a:r>
            <a:r>
              <a:rPr lang="en-US" sz="2000" b="1">
                <a:latin typeface="Times New Roman"/>
                <a:cs typeface="+mn-cs"/>
              </a:rPr>
              <a:t>n Thiêm (1918 – 1991) Quê ở làng Trung Lễ, huyện Đức Thọ, tỉnh Hà Tĩnh, một miền quê rất hiếu học. Ông là ng</a:t>
            </a:r>
            <a:r>
              <a:rPr lang="vi-VN" sz="2000" b="1">
                <a:latin typeface="Times New Roman"/>
                <a:cs typeface="+mn-cs"/>
              </a:rPr>
              <a:t>ư</a:t>
            </a:r>
            <a:r>
              <a:rPr lang="en-US" sz="2000" b="1">
                <a:latin typeface="Times New Roman"/>
                <a:cs typeface="+mn-cs"/>
              </a:rPr>
              <a:t>ời Việt Nam </a:t>
            </a:r>
            <a:r>
              <a:rPr lang="vi-VN" sz="2000" b="1">
                <a:latin typeface="Times New Roman"/>
                <a:cs typeface="+mn-cs"/>
              </a:rPr>
              <a:t>đ</a:t>
            </a:r>
            <a:r>
              <a:rPr lang="en-US" sz="2000" b="1">
                <a:latin typeface="Times New Roman"/>
                <a:cs typeface="+mn-cs"/>
              </a:rPr>
              <a:t>ầu tiên nhận bằng tiến sĩ quốc gia  về toán của n</a:t>
            </a:r>
            <a:r>
              <a:rPr lang="vi-VN" sz="2000" b="1">
                <a:latin typeface="Times New Roman"/>
                <a:cs typeface="+mn-cs"/>
              </a:rPr>
              <a:t>ư</a:t>
            </a:r>
            <a:r>
              <a:rPr lang="en-US" sz="2000" b="1">
                <a:latin typeface="Times New Roman"/>
                <a:cs typeface="+mn-cs"/>
              </a:rPr>
              <a:t>ớc Pháp (1948) và cũng là ng</a:t>
            </a:r>
            <a:r>
              <a:rPr lang="vi-VN" sz="2000" b="1">
                <a:latin typeface="Times New Roman"/>
                <a:cs typeface="+mn-cs"/>
              </a:rPr>
              <a:t>ư</a:t>
            </a:r>
            <a:r>
              <a:rPr lang="en-US" sz="2000" b="1">
                <a:latin typeface="Times New Roman"/>
                <a:cs typeface="+mn-cs"/>
              </a:rPr>
              <a:t>ời Việt Nam </a:t>
            </a:r>
            <a:r>
              <a:rPr lang="vi-VN" sz="2000" b="1">
                <a:latin typeface="Times New Roman"/>
                <a:cs typeface="+mn-cs"/>
              </a:rPr>
              <a:t>đ</a:t>
            </a:r>
            <a:r>
              <a:rPr lang="en-US" sz="2000" b="1">
                <a:latin typeface="Times New Roman"/>
                <a:cs typeface="+mn-cs"/>
              </a:rPr>
              <a:t>ầu tiên trở thành giáo s</a:t>
            </a:r>
            <a:r>
              <a:rPr lang="vi-VN" sz="2000" b="1">
                <a:latin typeface="Times New Roman"/>
                <a:cs typeface="+mn-cs"/>
              </a:rPr>
              <a:t>ư</a:t>
            </a:r>
            <a:r>
              <a:rPr lang="en-US" sz="2000" b="1">
                <a:latin typeface="Times New Roman"/>
                <a:cs typeface="+mn-cs"/>
              </a:rPr>
              <a:t> toán học tại một tr</a:t>
            </a:r>
            <a:r>
              <a:rPr lang="vi-VN" sz="2000" b="1">
                <a:latin typeface="Times New Roman"/>
                <a:cs typeface="+mn-cs"/>
              </a:rPr>
              <a:t>ư</a:t>
            </a:r>
            <a:r>
              <a:rPr lang="en-US" sz="2000" b="1">
                <a:latin typeface="Times New Roman"/>
                <a:cs typeface="+mn-cs"/>
              </a:rPr>
              <a:t>ờng Đại học ở châu Âu - Đại học Zurich (Thuỵ Sĩ, 1949). Giáo s</a:t>
            </a:r>
            <a:r>
              <a:rPr lang="vi-VN" sz="2000" b="1">
                <a:latin typeface="Times New Roman"/>
                <a:cs typeface="+mn-cs"/>
              </a:rPr>
              <a:t>ư</a:t>
            </a:r>
            <a:r>
              <a:rPr lang="en-US" sz="2000" b="1">
                <a:latin typeface="Times New Roman"/>
                <a:cs typeface="+mn-cs"/>
              </a:rPr>
              <a:t> là ng</a:t>
            </a:r>
            <a:r>
              <a:rPr lang="vi-VN" sz="2000" b="1">
                <a:latin typeface="Times New Roman"/>
                <a:cs typeface="+mn-cs"/>
              </a:rPr>
              <a:t>ư</a:t>
            </a:r>
            <a:r>
              <a:rPr lang="en-US" sz="2000" b="1">
                <a:latin typeface="Times New Roman"/>
                <a:cs typeface="+mn-cs"/>
              </a:rPr>
              <a:t>ời thầy của nhiều nhà toán học Việt Nam nh</a:t>
            </a:r>
            <a:r>
              <a:rPr lang="vi-VN" sz="2000" b="1">
                <a:latin typeface="Times New Roman"/>
                <a:cs typeface="+mn-cs"/>
              </a:rPr>
              <a:t>ư</a:t>
            </a:r>
            <a:r>
              <a:rPr lang="en-US" sz="2000" b="1">
                <a:latin typeface="Times New Roman"/>
                <a:cs typeface="+mn-cs"/>
              </a:rPr>
              <a:t>: GS. Viện sĩ Nguyễn V</a:t>
            </a:r>
            <a:r>
              <a:rPr lang="vi-VN" sz="2000" b="1">
                <a:latin typeface="Times New Roman"/>
                <a:cs typeface="+mn-cs"/>
              </a:rPr>
              <a:t>ă</a:t>
            </a:r>
            <a:r>
              <a:rPr lang="en-US" sz="2000" b="1">
                <a:latin typeface="Times New Roman"/>
                <a:cs typeface="+mn-cs"/>
              </a:rPr>
              <a:t>n Hiệu, GS Nguyễn V</a:t>
            </a:r>
            <a:r>
              <a:rPr lang="vi-VN" sz="2000" b="1">
                <a:latin typeface="Times New Roman"/>
                <a:cs typeface="+mn-cs"/>
              </a:rPr>
              <a:t>ă</a:t>
            </a:r>
            <a:r>
              <a:rPr lang="en-US" sz="2000" b="1">
                <a:latin typeface="Times New Roman"/>
                <a:cs typeface="+mn-cs"/>
              </a:rPr>
              <a:t>n Đạo, Nhà giáo nhân dân Nguyễn Đình Trí, ... </a:t>
            </a:r>
            <a:endParaRPr lang="en-US" b="1">
              <a:effectLst>
                <a:outerShdw blurRad="38100" dist="38100" dir="2700000" algn="tl">
                  <a:srgbClr val="C0C0C0"/>
                </a:outerShdw>
              </a:effectLst>
              <a:latin typeface="Times New Roman"/>
              <a:cs typeface="+mn-cs"/>
            </a:endParaRPr>
          </a:p>
        </p:txBody>
      </p:sp>
      <p:sp>
        <p:nvSpPr>
          <p:cNvPr id="31748" name="Text Box 4"/>
          <p:cNvSpPr txBox="1">
            <a:spLocks noChangeArrowheads="1"/>
          </p:cNvSpPr>
          <p:nvPr/>
        </p:nvSpPr>
        <p:spPr bwMode="auto">
          <a:xfrm>
            <a:off x="152400" y="5486400"/>
            <a:ext cx="8880475" cy="954088"/>
          </a:xfrm>
          <a:prstGeom prst="rect">
            <a:avLst/>
          </a:prstGeom>
          <a:noFill/>
          <a:ln w="12700" cap="sq" algn="ctr">
            <a:noFill/>
            <a:miter lim="800000"/>
            <a:headEnd type="none" w="sm" len="sm"/>
            <a:tailEnd type="none" w="sm" len="sm"/>
          </a:ln>
          <a:effectLst/>
        </p:spPr>
        <p:txBody>
          <a:bodyPr>
            <a:spAutoFit/>
          </a:bodyPr>
          <a:lstStyle/>
          <a:p>
            <a:pPr algn="just">
              <a:spcBef>
                <a:spcPct val="50000"/>
              </a:spcBef>
              <a:defRPr/>
            </a:pPr>
            <a:r>
              <a:rPr lang="en-US" sz="2000" b="1">
                <a:latin typeface="Times New Roman"/>
                <a:cs typeface="+mn-cs"/>
              </a:rPr>
              <a:t>Hiện nay, tên thầy </a:t>
            </a:r>
            <a:r>
              <a:rPr lang="vi-VN" sz="2000" b="1">
                <a:latin typeface="Times New Roman"/>
                <a:cs typeface="+mn-cs"/>
              </a:rPr>
              <a:t>đư</a:t>
            </a:r>
            <a:r>
              <a:rPr lang="en-US" sz="2000" b="1">
                <a:latin typeface="Times New Roman"/>
                <a:cs typeface="+mn-cs"/>
              </a:rPr>
              <a:t>ợc </a:t>
            </a:r>
            <a:r>
              <a:rPr lang="vi-VN" sz="2000" b="1">
                <a:latin typeface="Times New Roman"/>
                <a:cs typeface="+mn-cs"/>
              </a:rPr>
              <a:t>đ</a:t>
            </a:r>
            <a:r>
              <a:rPr lang="en-US" sz="2000" b="1">
                <a:latin typeface="Times New Roman"/>
                <a:cs typeface="+mn-cs"/>
              </a:rPr>
              <a:t>ặt tên cho giải th</a:t>
            </a:r>
            <a:r>
              <a:rPr lang="vi-VN" sz="2000" b="1">
                <a:latin typeface="Times New Roman"/>
                <a:cs typeface="+mn-cs"/>
              </a:rPr>
              <a:t>ư</a:t>
            </a:r>
            <a:r>
              <a:rPr lang="en-US" sz="2000" b="1">
                <a:latin typeface="Times New Roman"/>
                <a:cs typeface="+mn-cs"/>
              </a:rPr>
              <a:t>ởng</a:t>
            </a:r>
            <a:r>
              <a:rPr lang="en-US" b="1">
                <a:effectLst>
                  <a:outerShdw blurRad="38100" dist="38100" dir="2700000" algn="tl">
                    <a:srgbClr val="C0C0C0"/>
                  </a:outerShdw>
                </a:effectLst>
                <a:latin typeface="Times New Roman"/>
                <a:cs typeface="+mn-cs"/>
              </a:rPr>
              <a:t> </a:t>
            </a:r>
            <a:r>
              <a:rPr lang="en-US" sz="2000" b="1">
                <a:latin typeface="Times New Roman"/>
                <a:cs typeface="+mn-cs"/>
              </a:rPr>
              <a:t>toán học quốc gia của Việt Nam</a:t>
            </a:r>
            <a:r>
              <a:rPr lang="en-US" sz="2000">
                <a:latin typeface="Times New Roman"/>
                <a:cs typeface="+mn-cs"/>
              </a:rPr>
              <a:t>  </a:t>
            </a:r>
            <a:r>
              <a:rPr lang="en-US" sz="3600" b="1">
                <a:solidFill>
                  <a:srgbClr val="FF0066"/>
                </a:solidFill>
                <a:latin typeface="Times New Roman"/>
                <a:cs typeface="+mn-cs"/>
              </a:rPr>
              <a:t>“ Giải th</a:t>
            </a:r>
            <a:r>
              <a:rPr lang="vi-VN" sz="3600" b="1">
                <a:solidFill>
                  <a:srgbClr val="FF0066"/>
                </a:solidFill>
                <a:latin typeface="Times New Roman"/>
                <a:cs typeface="+mn-cs"/>
              </a:rPr>
              <a:t>ư</a:t>
            </a:r>
            <a:r>
              <a:rPr lang="en-US" sz="3600" b="1">
                <a:solidFill>
                  <a:srgbClr val="FF0066"/>
                </a:solidFill>
                <a:latin typeface="Times New Roman"/>
                <a:cs typeface="+mn-cs"/>
              </a:rPr>
              <a:t>ởng Lê V</a:t>
            </a:r>
            <a:r>
              <a:rPr lang="vi-VN" sz="3600" b="1">
                <a:solidFill>
                  <a:srgbClr val="FF0066"/>
                </a:solidFill>
                <a:latin typeface="Times New Roman"/>
                <a:cs typeface="+mn-cs"/>
              </a:rPr>
              <a:t>ă</a:t>
            </a:r>
            <a:r>
              <a:rPr lang="en-US" sz="3600" b="1">
                <a:solidFill>
                  <a:srgbClr val="FF0066"/>
                </a:solidFill>
                <a:latin typeface="Times New Roman"/>
                <a:cs typeface="+mn-cs"/>
              </a:rPr>
              <a:t>n Thiêm ”.</a:t>
            </a:r>
          </a:p>
        </p:txBody>
      </p:sp>
      <p:pic>
        <p:nvPicPr>
          <p:cNvPr id="31749" name="Picture 5" descr="levanthi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3810000" cy="4114800"/>
          </a:xfrm>
          <a:prstGeom prst="rect">
            <a:avLst/>
          </a:prstGeom>
          <a:noFill/>
          <a:ln w="57150" cmpd="thickThin">
            <a:solidFill>
              <a:srgbClr val="006666"/>
            </a:solidFill>
            <a:miter lim="800000"/>
            <a:headEnd/>
            <a:tailEnd/>
          </a:ln>
          <a:extLst>
            <a:ext uri="{909E8E84-426E-40DD-AFC4-6F175D3DCCD1}">
              <a14:hiddenFill xmlns:a14="http://schemas.microsoft.com/office/drawing/2010/main">
                <a:solidFill>
                  <a:srgbClr val="FFFFFF"/>
                </a:solidFill>
              </a14:hiddenFill>
            </a:ext>
          </a:extLst>
        </p:spPr>
      </p:pic>
      <p:sp>
        <p:nvSpPr>
          <p:cNvPr id="11270" name="Rectangle 1"/>
          <p:cNvSpPr>
            <a:spLocks noChangeArrowheads="1"/>
          </p:cNvSpPr>
          <p:nvPr/>
        </p:nvSpPr>
        <p:spPr bwMode="auto">
          <a:xfrm>
            <a:off x="34925" y="71438"/>
            <a:ext cx="2486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solidFill>
                  <a:srgbClr val="FF0000"/>
                </a:solidFill>
              </a:rPr>
              <a:t>TÌM HIỂU THÊM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circle(in)">
                                      <p:cBhvr>
                                        <p:cTn id="7" dur="2000"/>
                                        <p:tgtEl>
                                          <p:spTgt spid="31746"/>
                                        </p:tgtEl>
                                      </p:cBhvr>
                                    </p:animEffect>
                                  </p:childTnLst>
                                </p:cTn>
                              </p:par>
                              <p:par>
                                <p:cTn id="8" presetID="29" presetClass="entr" presetSubtype="0" fill="hold" nodeType="withEffect">
                                  <p:stCondLst>
                                    <p:cond delay="0"/>
                                  </p:stCondLst>
                                  <p:childTnLst>
                                    <p:set>
                                      <p:cBhvr>
                                        <p:cTn id="9" dur="1" fill="hold">
                                          <p:stCondLst>
                                            <p:cond delay="0"/>
                                          </p:stCondLst>
                                        </p:cTn>
                                        <p:tgtEl>
                                          <p:spTgt spid="31749"/>
                                        </p:tgtEl>
                                        <p:attrNameLst>
                                          <p:attrName>style.visibility</p:attrName>
                                        </p:attrNameLst>
                                      </p:cBhvr>
                                      <p:to>
                                        <p:strVal val="visible"/>
                                      </p:to>
                                    </p:set>
                                    <p:anim calcmode="lin" valueType="num">
                                      <p:cBhvr>
                                        <p:cTn id="10" dur="1000" fill="hold"/>
                                        <p:tgtEl>
                                          <p:spTgt spid="31749"/>
                                        </p:tgtEl>
                                        <p:attrNameLst>
                                          <p:attrName>ppt_x</p:attrName>
                                        </p:attrNameLst>
                                      </p:cBhvr>
                                      <p:tavLst>
                                        <p:tav tm="0">
                                          <p:val>
                                            <p:strVal val="#ppt_x-.2"/>
                                          </p:val>
                                        </p:tav>
                                        <p:tav tm="100000">
                                          <p:val>
                                            <p:strVal val="#ppt_x"/>
                                          </p:val>
                                        </p:tav>
                                      </p:tavLst>
                                    </p:anim>
                                    <p:anim calcmode="lin" valueType="num">
                                      <p:cBhvr>
                                        <p:cTn id="11" dur="1000" fill="hold"/>
                                        <p:tgtEl>
                                          <p:spTgt spid="31749"/>
                                        </p:tgtEl>
                                        <p:attrNameLst>
                                          <p:attrName>ppt_y</p:attrName>
                                        </p:attrNameLst>
                                      </p:cBhvr>
                                      <p:tavLst>
                                        <p:tav tm="0">
                                          <p:val>
                                            <p:strVal val="#ppt_y"/>
                                          </p:val>
                                        </p:tav>
                                        <p:tav tm="100000">
                                          <p:val>
                                            <p:strVal val="#ppt_y"/>
                                          </p:val>
                                        </p:tav>
                                      </p:tavLst>
                                    </p:anim>
                                    <p:animEffect transition="in" filter="wipe(right)" prLst="gradientSize: 0.1">
                                      <p:cBhvr>
                                        <p:cTn id="12" dur="1000"/>
                                        <p:tgtEl>
                                          <p:spTgt spid="31749"/>
                                        </p:tgtEl>
                                      </p:cBhvr>
                                    </p:animEffect>
                                  </p:childTnLst>
                                </p:cTn>
                              </p:par>
                            </p:childTnLst>
                          </p:cTn>
                        </p:par>
                        <p:par>
                          <p:cTn id="13" fill="hold" nodeType="afterGroup">
                            <p:stCondLst>
                              <p:cond delay="2000"/>
                            </p:stCondLst>
                            <p:childTnLst>
                              <p:par>
                                <p:cTn id="14" presetID="27" presetClass="entr" presetSubtype="0" fill="hold" grpId="0" nodeType="afterEffect">
                                  <p:stCondLst>
                                    <p:cond delay="0"/>
                                  </p:stCondLst>
                                  <p:iterate type="lt">
                                    <p:tmPct val="50000"/>
                                  </p:iterate>
                                  <p:childTnLst>
                                    <p:set>
                                      <p:cBhvr>
                                        <p:cTn id="15" dur="1" fill="hold">
                                          <p:stCondLst>
                                            <p:cond delay="0"/>
                                          </p:stCondLst>
                                        </p:cTn>
                                        <p:tgtEl>
                                          <p:spTgt spid="31748"/>
                                        </p:tgtEl>
                                        <p:attrNameLst>
                                          <p:attrName>style.visibility</p:attrName>
                                        </p:attrNameLst>
                                      </p:cBhvr>
                                      <p:to>
                                        <p:strVal val="visible"/>
                                      </p:to>
                                    </p:set>
                                    <p:anim calcmode="discrete" valueType="clr">
                                      <p:cBhvr override="childStyle">
                                        <p:cTn id="16" dur="80"/>
                                        <p:tgtEl>
                                          <p:spTgt spid="31748"/>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1748"/>
                                        </p:tgtEl>
                                        <p:attrNameLst>
                                          <p:attrName>fillcolor</p:attrName>
                                        </p:attrNameLst>
                                      </p:cBhvr>
                                      <p:tavLst>
                                        <p:tav tm="0">
                                          <p:val>
                                            <p:clrVal>
                                              <a:schemeClr val="accent2"/>
                                            </p:clrVal>
                                          </p:val>
                                        </p:tav>
                                        <p:tav tm="50000">
                                          <p:val>
                                            <p:clrVal>
                                              <a:schemeClr val="hlink"/>
                                            </p:clrVal>
                                          </p:val>
                                        </p:tav>
                                      </p:tavLst>
                                    </p:anim>
                                    <p:set>
                                      <p:cBhvr>
                                        <p:cTn id="18" dur="80"/>
                                        <p:tgtEl>
                                          <p:spTgt spid="317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5"/>
          <p:cNvSpPr txBox="1">
            <a:spLocks noChangeArrowheads="1"/>
          </p:cNvSpPr>
          <p:nvPr/>
        </p:nvSpPr>
        <p:spPr>
          <a:xfrm>
            <a:off x="1066800" y="152400"/>
            <a:ext cx="7620000" cy="762000"/>
          </a:xfrm>
          <a:prstGeom prst="rect">
            <a:avLst/>
          </a:prstGeom>
        </p:spPr>
        <p:txBody>
          <a:bodyPr/>
          <a:lstStyle/>
          <a:p>
            <a:pPr algn="ctr" fontAlgn="auto">
              <a:spcAft>
                <a:spcPts val="0"/>
              </a:spcAft>
              <a:defRPr/>
            </a:pPr>
            <a:r>
              <a:rPr lang="en-US" sz="4000" b="1" dirty="0" err="1">
                <a:solidFill>
                  <a:srgbClr val="FF0000"/>
                </a:solidFill>
                <a:latin typeface="Times New Roman"/>
                <a:ea typeface="+mj-ea"/>
                <a:cs typeface="+mj-cs"/>
              </a:rPr>
              <a:t>Hướng</a:t>
            </a:r>
            <a:r>
              <a:rPr lang="en-US" sz="4000" b="1" dirty="0">
                <a:solidFill>
                  <a:srgbClr val="FF0000"/>
                </a:solidFill>
                <a:latin typeface="Times New Roman"/>
                <a:ea typeface="+mj-ea"/>
                <a:cs typeface="+mj-cs"/>
              </a:rPr>
              <a:t> </a:t>
            </a:r>
            <a:r>
              <a:rPr lang="en-US" sz="4000" b="1" err="1">
                <a:solidFill>
                  <a:srgbClr val="FF0000"/>
                </a:solidFill>
                <a:latin typeface="Times New Roman"/>
                <a:ea typeface="+mj-ea"/>
                <a:cs typeface="+mj-cs"/>
              </a:rPr>
              <a:t>dẫn</a:t>
            </a:r>
            <a:r>
              <a:rPr lang="en-US" sz="4000" b="1" u="sng">
                <a:solidFill>
                  <a:srgbClr val="FF0000"/>
                </a:solidFill>
                <a:latin typeface="Times New Roman"/>
                <a:ea typeface="+mj-ea"/>
                <a:cs typeface="+mj-cs"/>
              </a:rPr>
              <a:t> về nhà:</a:t>
            </a:r>
            <a:endParaRPr lang="en-US" sz="4000" b="1" u="sng" dirty="0">
              <a:solidFill>
                <a:srgbClr val="FF0000"/>
              </a:solidFill>
              <a:latin typeface="Times New Roman"/>
              <a:ea typeface="+mj-ea"/>
              <a:cs typeface="+mj-cs"/>
            </a:endParaRPr>
          </a:p>
        </p:txBody>
      </p:sp>
      <p:sp>
        <p:nvSpPr>
          <p:cNvPr id="3" name="Rectangle 16"/>
          <p:cNvSpPr txBox="1">
            <a:spLocks noChangeArrowheads="1"/>
          </p:cNvSpPr>
          <p:nvPr/>
        </p:nvSpPr>
        <p:spPr>
          <a:xfrm>
            <a:off x="304800" y="1066800"/>
            <a:ext cx="8382000" cy="2514600"/>
          </a:xfrm>
          <a:prstGeom prst="rect">
            <a:avLst/>
          </a:prstGeom>
        </p:spPr>
        <p:style>
          <a:lnRef idx="2">
            <a:schemeClr val="accent2"/>
          </a:lnRef>
          <a:fillRef idx="1">
            <a:schemeClr val="lt1"/>
          </a:fillRef>
          <a:effectRef idx="0">
            <a:schemeClr val="accent2"/>
          </a:effectRef>
          <a:fontRef idx="minor">
            <a:schemeClr val="dk1"/>
          </a:fontRef>
        </p:style>
        <p:txBody>
          <a:bodyPr/>
          <a:lstStyle/>
          <a:p>
            <a:pPr fontAlgn="auto">
              <a:lnSpc>
                <a:spcPct val="150000"/>
              </a:lnSpc>
              <a:spcBef>
                <a:spcPct val="20000"/>
              </a:spcBef>
              <a:spcAft>
                <a:spcPts val="0"/>
              </a:spcAft>
              <a:buClr>
                <a:schemeClr val="accent3"/>
              </a:buClr>
              <a:buSzPct val="95000"/>
              <a:defRPr/>
            </a:pPr>
            <a:r>
              <a:rPr lang="en-US" sz="2800" b="1">
                <a:solidFill>
                  <a:srgbClr val="FF0000"/>
                </a:solidFill>
                <a:latin typeface="Times New Roman" pitchFamily="18" charset="0"/>
                <a:cs typeface="Times New Roman" pitchFamily="18" charset="0"/>
              </a:rPr>
              <a:t>- </a:t>
            </a:r>
            <a:r>
              <a:rPr lang="vi-VN" sz="2800" b="1">
                <a:solidFill>
                  <a:srgbClr val="FF0000"/>
                </a:solidFill>
                <a:latin typeface="Times New Roman" pitchFamily="18" charset="0"/>
                <a:cs typeface="Times New Roman" pitchFamily="18" charset="0"/>
              </a:rPr>
              <a:t>Làm các b</a:t>
            </a:r>
            <a:r>
              <a:rPr lang="en-US" sz="2800" b="1">
                <a:solidFill>
                  <a:srgbClr val="FF0000"/>
                </a:solidFill>
                <a:latin typeface="Times New Roman" pitchFamily="18" charset="0"/>
                <a:cs typeface="Times New Roman" pitchFamily="18" charset="0"/>
              </a:rPr>
              <a:t>ài tập </a:t>
            </a:r>
            <a:r>
              <a:rPr lang="en-US" sz="2800" b="1" dirty="0">
                <a:solidFill>
                  <a:srgbClr val="FF0000"/>
                </a:solidFill>
                <a:latin typeface="Times New Roman" pitchFamily="18" charset="0"/>
                <a:cs typeface="Times New Roman" pitchFamily="18" charset="0"/>
              </a:rPr>
              <a:t>7 ;  8 ; 9 / 29 SGK </a:t>
            </a:r>
          </a:p>
          <a:p>
            <a:pPr fontAlgn="auto">
              <a:lnSpc>
                <a:spcPct val="150000"/>
              </a:lnSpc>
              <a:spcBef>
                <a:spcPct val="20000"/>
              </a:spcBef>
              <a:spcAft>
                <a:spcPts val="0"/>
              </a:spcAft>
              <a:buClr>
                <a:schemeClr val="accent3"/>
              </a:buClr>
              <a:buSzPct val="95000"/>
              <a:defRPr/>
            </a:pPr>
            <a:r>
              <a:rPr lang="en-US" sz="2800" b="1">
                <a:solidFill>
                  <a:srgbClr val="FF0000"/>
                </a:solidFill>
                <a:latin typeface="Times New Roman" pitchFamily="18" charset="0"/>
                <a:cs typeface="Times New Roman" pitchFamily="18" charset="0"/>
              </a:rPr>
              <a:t>- Đọc phần “ </a:t>
            </a:r>
            <a:r>
              <a:rPr lang="en-US" sz="2800" b="1">
                <a:solidFill>
                  <a:srgbClr val="0070C0"/>
                </a:solidFill>
                <a:latin typeface="Times New Roman" pitchFamily="18" charset="0"/>
                <a:cs typeface="Times New Roman" pitchFamily="18" charset="0"/>
              </a:rPr>
              <a:t>Có thể </a:t>
            </a:r>
            <a:r>
              <a:rPr lang="en-US" sz="2800" b="1" err="1">
                <a:solidFill>
                  <a:srgbClr val="0070C0"/>
                </a:solidFill>
                <a:latin typeface="Times New Roman" pitchFamily="18" charset="0"/>
                <a:cs typeface="Times New Roman" pitchFamily="18" charset="0"/>
              </a:rPr>
              <a:t>em</a:t>
            </a:r>
            <a:r>
              <a:rPr lang="en-US" sz="2800" b="1">
                <a:solidFill>
                  <a:srgbClr val="0070C0"/>
                </a:solidFill>
                <a:latin typeface="Times New Roman" pitchFamily="18" charset="0"/>
                <a:cs typeface="Times New Roman" pitchFamily="18" charset="0"/>
              </a:rPr>
              <a:t> ch</a:t>
            </a:r>
            <a:r>
              <a:rPr lang="vi-VN" sz="2800" b="1">
                <a:solidFill>
                  <a:srgbClr val="0070C0"/>
                </a:solidFill>
                <a:latin typeface="Times New Roman" pitchFamily="18" charset="0"/>
                <a:cs typeface="Times New Roman" pitchFamily="18" charset="0"/>
              </a:rPr>
              <a:t>ư</a:t>
            </a:r>
            <a:r>
              <a:rPr lang="en-US" sz="2800" b="1">
                <a:solidFill>
                  <a:srgbClr val="0070C0"/>
                </a:solidFill>
                <a:latin typeface="Times New Roman" pitchFamily="18" charset="0"/>
                <a:cs typeface="Times New Roman" pitchFamily="18" charset="0"/>
              </a:rPr>
              <a:t>a biết </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trang</a:t>
            </a:r>
            <a:r>
              <a:rPr lang="en-US" sz="2800" b="1" dirty="0">
                <a:solidFill>
                  <a:srgbClr val="0070C0"/>
                </a:solidFill>
                <a:latin typeface="Times New Roman" pitchFamily="18" charset="0"/>
                <a:cs typeface="Times New Roman" pitchFamily="18" charset="0"/>
              </a:rPr>
              <a:t> 29 SGK</a:t>
            </a:r>
          </a:p>
          <a:p>
            <a:pPr fontAlgn="auto">
              <a:lnSpc>
                <a:spcPct val="150000"/>
              </a:lnSpc>
              <a:spcBef>
                <a:spcPct val="20000"/>
              </a:spcBef>
              <a:spcAft>
                <a:spcPts val="0"/>
              </a:spcAft>
              <a:buClr>
                <a:schemeClr val="accent3"/>
              </a:buClr>
              <a:buSzPct val="95000"/>
              <a:defRPr/>
            </a:pPr>
            <a:r>
              <a:rPr lang="en-US" sz="2800" b="1" dirty="0">
                <a:solidFill>
                  <a:srgbClr val="FF0000"/>
                </a:solidFill>
                <a:latin typeface="Times New Roman" pitchFamily="18" charset="0"/>
                <a:cs typeface="Times New Roman" pitchFamily="18" charset="0"/>
              </a:rPr>
              <a:t>- </a:t>
            </a:r>
            <a:r>
              <a:rPr lang="en-US" sz="2800" b="1" err="1">
                <a:solidFill>
                  <a:srgbClr val="FF0000"/>
                </a:solidFill>
                <a:latin typeface="Times New Roman" pitchFamily="18" charset="0"/>
                <a:cs typeface="Times New Roman" pitchFamily="18" charset="0"/>
              </a:rPr>
              <a:t>Xem</a:t>
            </a:r>
            <a:r>
              <a:rPr lang="en-US" sz="2800" b="1">
                <a:solidFill>
                  <a:srgbClr val="FF0000"/>
                </a:solidFill>
                <a:latin typeface="Times New Roman" pitchFamily="18" charset="0"/>
                <a:cs typeface="Times New Roman" pitchFamily="18" charset="0"/>
              </a:rPr>
              <a:t> tr</a:t>
            </a:r>
            <a:r>
              <a:rPr lang="vi-VN" sz="2800" b="1">
                <a:solidFill>
                  <a:srgbClr val="FF0000"/>
                </a:solidFill>
                <a:latin typeface="Times New Roman" pitchFamily="18" charset="0"/>
                <a:cs typeface="Times New Roman" pitchFamily="18" charset="0"/>
              </a:rPr>
              <a:t>ư</a:t>
            </a:r>
            <a:r>
              <a:rPr lang="en-US" sz="2800" b="1">
                <a:solidFill>
                  <a:srgbClr val="FF0000"/>
                </a:solidFill>
                <a:latin typeface="Times New Roman" pitchFamily="18" charset="0"/>
                <a:cs typeface="Times New Roman" pitchFamily="18" charset="0"/>
              </a:rPr>
              <a:t>ớc bài  3  </a:t>
            </a:r>
            <a:r>
              <a:rPr lang="en-US" sz="2800" b="1">
                <a:solidFill>
                  <a:srgbClr val="002060"/>
                </a:solidFill>
                <a:latin typeface="Times New Roman" pitchFamily="18" charset="0"/>
                <a:cs typeface="Times New Roman" pitchFamily="18" charset="0"/>
              </a:rPr>
              <a:t>Đ</a:t>
            </a:r>
            <a:r>
              <a:rPr lang="vi-VN" sz="2800" b="1">
                <a:solidFill>
                  <a:srgbClr val="002060"/>
                </a:solidFill>
                <a:latin typeface="Times New Roman" pitchFamily="18" charset="0"/>
                <a:cs typeface="Times New Roman" pitchFamily="18" charset="0"/>
              </a:rPr>
              <a:t>ơ</a:t>
            </a:r>
            <a:r>
              <a:rPr lang="en-US" sz="2800" b="1">
                <a:solidFill>
                  <a:srgbClr val="002060"/>
                </a:solidFill>
                <a:latin typeface="Times New Roman" pitchFamily="18" charset="0"/>
                <a:cs typeface="Times New Roman" pitchFamily="18" charset="0"/>
              </a:rPr>
              <a:t>n thức </a:t>
            </a:r>
            <a:endParaRPr lang="en-US"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par>
                          <p:cTn id="17" fill="hold" nodeType="afterGroup">
                            <p:stCondLst>
                              <p:cond delay="100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0"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3">
                                            <p:txEl>
                                              <p:pRg st="1" end="1"/>
                                            </p:txEl>
                                          </p:spTgt>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0"/>
            <a:ext cx="9042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8113" y="609600"/>
            <a:ext cx="7848600" cy="609600"/>
          </a:xfrm>
          <a:prstGeom prst="rect">
            <a:avLst/>
          </a:prstGeom>
        </p:spPr>
        <p:txBody>
          <a:bodyPr/>
          <a:lstStyle/>
          <a:p>
            <a:pPr marL="274320" indent="-274320" fontAlgn="auto">
              <a:spcBef>
                <a:spcPct val="20000"/>
              </a:spcBef>
              <a:spcAft>
                <a:spcPts val="0"/>
              </a:spcAft>
              <a:buClr>
                <a:schemeClr val="accent3"/>
              </a:buClr>
              <a:buSzPct val="95000"/>
              <a:defRPr/>
            </a:pPr>
            <a:r>
              <a:rPr lang="en-US" sz="2800" b="1" u="sng">
                <a:solidFill>
                  <a:srgbClr val="FF0000"/>
                </a:solidFill>
                <a:latin typeface="Times New Roman" pitchFamily="18" charset="0"/>
                <a:cs typeface="Times New Roman" pitchFamily="18" charset="0"/>
              </a:rPr>
              <a:t>1. Giá </a:t>
            </a:r>
            <a:r>
              <a:rPr lang="en-US" sz="2800" b="1" u="sng" dirty="0" err="1">
                <a:solidFill>
                  <a:srgbClr val="FF0000"/>
                </a:solidFill>
                <a:latin typeface="Times New Roman" pitchFamily="18" charset="0"/>
                <a:cs typeface="Times New Roman" pitchFamily="18" charset="0"/>
              </a:rPr>
              <a:t>trị</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của</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một</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biểu</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thức</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đại</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số</a:t>
            </a:r>
            <a:r>
              <a:rPr lang="en-US" sz="2800" b="1" u="sng" dirty="0">
                <a:solidFill>
                  <a:srgbClr val="FF0000"/>
                </a:solidFill>
                <a:latin typeface="Times New Roman" pitchFamily="18" charset="0"/>
                <a:cs typeface="Times New Roman" pitchFamily="18" charset="0"/>
              </a:rPr>
              <a:t> </a:t>
            </a:r>
          </a:p>
        </p:txBody>
      </p:sp>
      <p:sp>
        <p:nvSpPr>
          <p:cNvPr id="4" name="AutoShape 6"/>
          <p:cNvSpPr txBox="1">
            <a:spLocks noChangeArrowheads="1"/>
          </p:cNvSpPr>
          <p:nvPr/>
        </p:nvSpPr>
        <p:spPr>
          <a:xfrm>
            <a:off x="0" y="-34925"/>
            <a:ext cx="9144000" cy="568325"/>
          </a:xfrm>
          <a:prstGeom prst="roundRect">
            <a:avLst>
              <a:gd name="adj" fmla="val 16667"/>
            </a:avLst>
          </a:prstGeom>
          <a:solidFill>
            <a:srgbClr val="006600"/>
          </a:solidFill>
          <a:ln w="57150" cmpd="thickThin">
            <a:noFill/>
            <a:round/>
            <a:headEnd type="none" w="med" len="med"/>
            <a:tailEnd type="none" w="med" len="med"/>
          </a:ln>
        </p:spPr>
        <p:txBody>
          <a:bodyPr/>
          <a:lstStyle/>
          <a:p>
            <a:pPr algn="ctr" fontAlgn="auto">
              <a:spcAft>
                <a:spcPts val="0"/>
              </a:spcAft>
              <a:defRPr/>
            </a:pPr>
            <a:r>
              <a:rPr lang="en-US" sz="2800" b="1">
                <a:solidFill>
                  <a:srgbClr val="FFFF00"/>
                </a:solidFill>
                <a:effectLst>
                  <a:outerShdw blurRad="38100" dist="38100" dir="2700000" algn="tl">
                    <a:srgbClr val="000000"/>
                  </a:outerShdw>
                </a:effectLst>
                <a:latin typeface="Times New Roman"/>
                <a:ea typeface="+mj-ea"/>
                <a:cs typeface="+mj-cs"/>
              </a:rPr>
              <a:t>GIÁ TRỊ CỦA MỘT BIỂU THỨC ĐẠI SỐ</a:t>
            </a:r>
            <a:r>
              <a:rPr lang="en-US" sz="2800" b="1">
                <a:solidFill>
                  <a:srgbClr val="FFFF00"/>
                </a:solidFill>
                <a:effectLst>
                  <a:outerShdw blurRad="38100" dist="38100" dir="2700000" algn="tl">
                    <a:srgbClr val="FFFFFF"/>
                  </a:outerShdw>
                </a:effectLst>
                <a:latin typeface="Times New Roman"/>
                <a:ea typeface="+mj-ea"/>
                <a:cs typeface="+mj-cs"/>
              </a:rPr>
              <a:t> </a:t>
            </a:r>
            <a:endParaRPr lang="en-US" sz="2800" b="1" dirty="0">
              <a:solidFill>
                <a:srgbClr val="FFFF00"/>
              </a:solidFill>
              <a:effectLst>
                <a:outerShdw blurRad="38100" dist="38100" dir="2700000" algn="tl">
                  <a:srgbClr val="FFFFFF"/>
                </a:outerShdw>
              </a:effectLst>
              <a:latin typeface="Times New Roman"/>
              <a:ea typeface="+mj-ea"/>
              <a:cs typeface="+mj-cs"/>
            </a:endParaRPr>
          </a:p>
        </p:txBody>
      </p:sp>
      <p:sp>
        <p:nvSpPr>
          <p:cNvPr id="5" name="Text Box 16"/>
          <p:cNvSpPr txBox="1">
            <a:spLocks noChangeArrowheads="1"/>
          </p:cNvSpPr>
          <p:nvPr/>
        </p:nvSpPr>
        <p:spPr bwMode="auto">
          <a:xfrm>
            <a:off x="381000" y="2249488"/>
            <a:ext cx="7924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u="sng">
                <a:solidFill>
                  <a:srgbClr val="FF0000"/>
                </a:solidFill>
                <a:latin typeface="Times New Roman" pitchFamily="18" charset="0"/>
              </a:rPr>
              <a:t>Giải</a:t>
            </a:r>
            <a:r>
              <a:rPr lang="en-US" sz="2800" b="1">
                <a:solidFill>
                  <a:srgbClr val="FF0000"/>
                </a:solidFill>
                <a:latin typeface="Times New Roman" pitchFamily="18" charset="0"/>
              </a:rPr>
              <a:t> : </a:t>
            </a:r>
          </a:p>
          <a:p>
            <a:pPr eaLnBrk="1" hangingPunct="1"/>
            <a:r>
              <a:rPr lang="en-US" sz="2800" b="1">
                <a:latin typeface="Times New Roman" pitchFamily="18" charset="0"/>
              </a:rPr>
              <a:t> Thay m = 9 và n = 0,5 vào biểu thức , ta </a:t>
            </a:r>
            <a:r>
              <a:rPr lang="vi-VN" sz="2800" b="1">
                <a:latin typeface="Times New Roman" pitchFamily="18" charset="0"/>
              </a:rPr>
              <a:t>đư</a:t>
            </a:r>
            <a:r>
              <a:rPr lang="en-US" sz="2800" b="1">
                <a:latin typeface="Times New Roman" pitchFamily="18" charset="0"/>
              </a:rPr>
              <a:t>ợc :</a:t>
            </a:r>
          </a:p>
          <a:p>
            <a:pPr eaLnBrk="1" hangingPunct="1"/>
            <a:r>
              <a:rPr lang="en-US" sz="2800" b="1">
                <a:latin typeface="Times New Roman" pitchFamily="18" charset="0"/>
              </a:rPr>
              <a:t>                    2.9 + 0,5  =  </a:t>
            </a:r>
            <a:r>
              <a:rPr lang="en-US" sz="2800" b="1">
                <a:solidFill>
                  <a:srgbClr val="CC3300"/>
                </a:solidFill>
                <a:latin typeface="Times New Roman" pitchFamily="18" charset="0"/>
              </a:rPr>
              <a:t>18,5 </a:t>
            </a:r>
          </a:p>
        </p:txBody>
      </p:sp>
      <p:sp>
        <p:nvSpPr>
          <p:cNvPr id="3077" name="Text Box 18"/>
          <p:cNvSpPr txBox="1">
            <a:spLocks noChangeArrowheads="1"/>
          </p:cNvSpPr>
          <p:nvPr/>
        </p:nvSpPr>
        <p:spPr bwMode="auto">
          <a:xfrm>
            <a:off x="441325" y="1143000"/>
            <a:ext cx="7559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atin typeface="Times New Roman" pitchFamily="18" charset="0"/>
            </a:endParaRPr>
          </a:p>
        </p:txBody>
      </p:sp>
      <p:sp>
        <p:nvSpPr>
          <p:cNvPr id="7" name="Rectangle 19"/>
          <p:cNvSpPr>
            <a:spLocks noChangeArrowheads="1"/>
          </p:cNvSpPr>
          <p:nvPr/>
        </p:nvSpPr>
        <p:spPr bwMode="auto">
          <a:xfrm>
            <a:off x="381000" y="1182688"/>
            <a:ext cx="8686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spcAft>
                <a:spcPct val="50000"/>
              </a:spcAft>
            </a:pPr>
            <a:r>
              <a:rPr lang="en-US" sz="2800" b="1" u="sng">
                <a:solidFill>
                  <a:srgbClr val="CC3300"/>
                </a:solidFill>
                <a:latin typeface="Times New Roman" pitchFamily="18" charset="0"/>
                <a:cs typeface="Times New Roman" pitchFamily="18" charset="0"/>
              </a:rPr>
              <a:t>Ví dụ</a:t>
            </a:r>
            <a:r>
              <a:rPr lang="en-US" b="1" u="sng">
                <a:solidFill>
                  <a:srgbClr val="CC3300"/>
                </a:solidFill>
                <a:latin typeface="Times New Roman" pitchFamily="18" charset="0"/>
                <a:cs typeface="Times New Roman" pitchFamily="18" charset="0"/>
              </a:rPr>
              <a:t> </a:t>
            </a:r>
            <a:r>
              <a:rPr lang="en-US" sz="2800" b="1" u="sng">
                <a:solidFill>
                  <a:srgbClr val="CC3300"/>
                </a:solidFill>
                <a:latin typeface="Times New Roman" pitchFamily="18" charset="0"/>
                <a:cs typeface="Times New Roman" pitchFamily="18" charset="0"/>
              </a:rPr>
              <a:t>1</a:t>
            </a:r>
            <a:r>
              <a:rPr lang="en-US" sz="2800" b="1">
                <a:solidFill>
                  <a:srgbClr val="CC3300"/>
                </a:solidFill>
                <a:latin typeface="Times New Roman" pitchFamily="18" charset="0"/>
                <a:cs typeface="Times New Roman" pitchFamily="18" charset="0"/>
              </a:rPr>
              <a:t>: </a:t>
            </a:r>
            <a:r>
              <a:rPr lang="en-US" sz="2800" b="1">
                <a:solidFill>
                  <a:srgbClr val="0000FF"/>
                </a:solidFill>
                <a:latin typeface="Times New Roman" pitchFamily="18" charset="0"/>
                <a:cs typeface="Times New Roman" pitchFamily="18" charset="0"/>
              </a:rPr>
              <a:t>C</a:t>
            </a:r>
            <a:r>
              <a:rPr lang="en-US" sz="2800" b="1">
                <a:solidFill>
                  <a:srgbClr val="0000CC"/>
                </a:solidFill>
                <a:latin typeface="Times New Roman" pitchFamily="18" charset="0"/>
                <a:cs typeface="Times New Roman" pitchFamily="18" charset="0"/>
              </a:rPr>
              <a:t>ho biểu thức </a:t>
            </a:r>
            <a:r>
              <a:rPr lang="en-US" sz="2800" b="1">
                <a:solidFill>
                  <a:srgbClr val="CC3300"/>
                </a:solidFill>
                <a:latin typeface="Times New Roman" pitchFamily="18" charset="0"/>
                <a:cs typeface="Times New Roman" pitchFamily="18" charset="0"/>
              </a:rPr>
              <a:t>2m+ n</a:t>
            </a:r>
            <a:r>
              <a:rPr lang="en-US" sz="2800" b="1">
                <a:solidFill>
                  <a:srgbClr val="0000CC"/>
                </a:solidFill>
                <a:latin typeface="Times New Roman" pitchFamily="18" charset="0"/>
                <a:cs typeface="Times New Roman" pitchFamily="18" charset="0"/>
              </a:rPr>
              <a:t> .Hãy thay </a:t>
            </a:r>
            <a:r>
              <a:rPr lang="en-US" sz="2800" b="1">
                <a:solidFill>
                  <a:srgbClr val="CC3300"/>
                </a:solidFill>
                <a:latin typeface="Times New Roman" pitchFamily="18" charset="0"/>
                <a:cs typeface="Times New Roman" pitchFamily="18" charset="0"/>
              </a:rPr>
              <a:t>m = 9</a:t>
            </a:r>
            <a:r>
              <a:rPr lang="en-US" sz="2800" b="1">
                <a:solidFill>
                  <a:srgbClr val="0000CC"/>
                </a:solidFill>
                <a:latin typeface="Times New Roman" pitchFamily="18" charset="0"/>
                <a:cs typeface="Times New Roman" pitchFamily="18" charset="0"/>
              </a:rPr>
              <a:t> và </a:t>
            </a:r>
            <a:r>
              <a:rPr lang="en-US" sz="2800" b="1">
                <a:solidFill>
                  <a:srgbClr val="CC3300"/>
                </a:solidFill>
                <a:latin typeface="Times New Roman" pitchFamily="18" charset="0"/>
                <a:cs typeface="Times New Roman" pitchFamily="18" charset="0"/>
              </a:rPr>
              <a:t>n = 0,5</a:t>
            </a:r>
            <a:r>
              <a:rPr lang="en-US" sz="2800" b="1">
                <a:solidFill>
                  <a:srgbClr val="0000CC"/>
                </a:solidFill>
                <a:latin typeface="Times New Roman" pitchFamily="18" charset="0"/>
                <a:cs typeface="Times New Roman" pitchFamily="18" charset="0"/>
              </a:rPr>
              <a:t> vào biểu thức </a:t>
            </a:r>
            <a:r>
              <a:rPr lang="vi-VN" sz="2800" b="1">
                <a:solidFill>
                  <a:srgbClr val="0000CC"/>
                </a:solidFill>
                <a:latin typeface="Times New Roman" pitchFamily="18" charset="0"/>
                <a:cs typeface="Times New Roman" pitchFamily="18" charset="0"/>
              </a:rPr>
              <a:t>đ</a:t>
            </a:r>
            <a:r>
              <a:rPr lang="en-US" sz="2800" b="1">
                <a:solidFill>
                  <a:srgbClr val="0000CC"/>
                </a:solidFill>
                <a:latin typeface="Times New Roman" pitchFamily="18" charset="0"/>
                <a:cs typeface="Times New Roman" pitchFamily="18" charset="0"/>
              </a:rPr>
              <a:t>ó rồi thực hiện phép tính</a:t>
            </a:r>
            <a:r>
              <a:rPr lang="en-US" sz="2800" b="1">
                <a:latin typeface="Times New Roman" pitchFamily="18" charset="0"/>
                <a:cs typeface="Times New Roman" pitchFamily="18" charset="0"/>
              </a:rPr>
              <a:t> .</a:t>
            </a:r>
          </a:p>
        </p:txBody>
      </p:sp>
      <p:sp>
        <p:nvSpPr>
          <p:cNvPr id="8" name="AutoShape 20"/>
          <p:cNvSpPr>
            <a:spLocks noChangeArrowheads="1"/>
          </p:cNvSpPr>
          <p:nvPr/>
        </p:nvSpPr>
        <p:spPr bwMode="auto">
          <a:xfrm>
            <a:off x="0" y="3581400"/>
            <a:ext cx="9144000" cy="2362200"/>
          </a:xfrm>
          <a:prstGeom prst="horizontalScroll">
            <a:avLst>
              <a:gd name="adj" fmla="val 12500"/>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fontAlgn="auto">
              <a:spcBef>
                <a:spcPts val="0"/>
              </a:spcBef>
              <a:spcAft>
                <a:spcPts val="0"/>
              </a:spcAft>
              <a:defRPr/>
            </a:pPr>
            <a:r>
              <a:rPr lang="en-US" sz="2700" b="1" dirty="0">
                <a:solidFill>
                  <a:srgbClr val="0000CC"/>
                </a:solidFill>
                <a:latin typeface="Times New Roman"/>
              </a:rPr>
              <a:t>*</a:t>
            </a:r>
            <a:r>
              <a:rPr lang="en-US" sz="2700" b="1">
                <a:solidFill>
                  <a:srgbClr val="CC3300"/>
                </a:solidFill>
                <a:latin typeface="Times New Roman"/>
              </a:rPr>
              <a:t>18,5</a:t>
            </a:r>
            <a:r>
              <a:rPr lang="en-US" sz="2700" b="1">
                <a:solidFill>
                  <a:srgbClr val="0000CC"/>
                </a:solidFill>
                <a:latin typeface="Times New Roman"/>
              </a:rPr>
              <a:t> là giá trị của biểu thức </a:t>
            </a:r>
            <a:r>
              <a:rPr lang="en-US" sz="2700" b="1" dirty="0">
                <a:solidFill>
                  <a:srgbClr val="0000CC"/>
                </a:solidFill>
                <a:latin typeface="Times New Roman"/>
              </a:rPr>
              <a:t>2m + </a:t>
            </a:r>
            <a:r>
              <a:rPr lang="en-US" sz="2700" b="1">
                <a:solidFill>
                  <a:srgbClr val="0000CC"/>
                </a:solidFill>
                <a:latin typeface="Times New Roman"/>
              </a:rPr>
              <a:t>n tại </a:t>
            </a:r>
            <a:r>
              <a:rPr lang="en-US" sz="2700" b="1" dirty="0">
                <a:solidFill>
                  <a:srgbClr val="0000CC"/>
                </a:solidFill>
                <a:latin typeface="Times New Roman"/>
              </a:rPr>
              <a:t>m = </a:t>
            </a:r>
            <a:r>
              <a:rPr lang="en-US" sz="2700" b="1">
                <a:solidFill>
                  <a:srgbClr val="0000CC"/>
                </a:solidFill>
                <a:latin typeface="Times New Roman"/>
              </a:rPr>
              <a:t>9 và </a:t>
            </a:r>
            <a:r>
              <a:rPr lang="en-US" sz="2700" b="1" dirty="0">
                <a:solidFill>
                  <a:srgbClr val="0000CC"/>
                </a:solidFill>
                <a:latin typeface="Times New Roman"/>
              </a:rPr>
              <a:t>n= 0,5</a:t>
            </a:r>
          </a:p>
          <a:p>
            <a:pPr fontAlgn="auto">
              <a:spcBef>
                <a:spcPts val="0"/>
              </a:spcBef>
              <a:spcAft>
                <a:spcPts val="0"/>
              </a:spcAft>
              <a:defRPr/>
            </a:pPr>
            <a:r>
              <a:rPr lang="en-US" sz="2700" b="1" dirty="0">
                <a:latin typeface="Times New Roman"/>
              </a:rPr>
              <a:t>Hay </a:t>
            </a:r>
          </a:p>
          <a:p>
            <a:pPr fontAlgn="auto">
              <a:spcBef>
                <a:spcPts val="0"/>
              </a:spcBef>
              <a:spcAft>
                <a:spcPts val="0"/>
              </a:spcAft>
              <a:defRPr/>
            </a:pPr>
            <a:r>
              <a:rPr lang="en-US" sz="2700">
                <a:solidFill>
                  <a:srgbClr val="0000CC"/>
                </a:solidFill>
                <a:latin typeface="Times New Roman"/>
              </a:rPr>
              <a:t>*</a:t>
            </a:r>
            <a:r>
              <a:rPr lang="en-US" sz="2700" b="1">
                <a:solidFill>
                  <a:srgbClr val="0000CC"/>
                </a:solidFill>
                <a:latin typeface="Times New Roman"/>
              </a:rPr>
              <a:t>Tại </a:t>
            </a:r>
            <a:r>
              <a:rPr lang="en-US" sz="2700" b="1" dirty="0">
                <a:solidFill>
                  <a:srgbClr val="0000CC"/>
                </a:solidFill>
                <a:latin typeface="Times New Roman"/>
              </a:rPr>
              <a:t>m= </a:t>
            </a:r>
            <a:r>
              <a:rPr lang="en-US" sz="2700" b="1">
                <a:solidFill>
                  <a:srgbClr val="0000CC"/>
                </a:solidFill>
                <a:latin typeface="Times New Roman"/>
              </a:rPr>
              <a:t>9 và </a:t>
            </a:r>
            <a:r>
              <a:rPr lang="en-US" sz="2700" b="1" dirty="0">
                <a:solidFill>
                  <a:srgbClr val="0000CC"/>
                </a:solidFill>
                <a:latin typeface="Times New Roman"/>
              </a:rPr>
              <a:t>n= 0,5 </a:t>
            </a:r>
            <a:r>
              <a:rPr lang="en-US" sz="2700" b="1" err="1">
                <a:solidFill>
                  <a:srgbClr val="0000CC"/>
                </a:solidFill>
                <a:latin typeface="Times New Roman"/>
              </a:rPr>
              <a:t>thì</a:t>
            </a:r>
            <a:r>
              <a:rPr lang="en-US" sz="2700" b="1">
                <a:solidFill>
                  <a:srgbClr val="0000CC"/>
                </a:solidFill>
                <a:latin typeface="Times New Roman"/>
              </a:rPr>
              <a:t> giá trị của biểu thức </a:t>
            </a:r>
            <a:r>
              <a:rPr lang="en-US" sz="2700" b="1" dirty="0">
                <a:solidFill>
                  <a:srgbClr val="0000CC"/>
                </a:solidFill>
                <a:latin typeface="Times New Roman"/>
              </a:rPr>
              <a:t>2m+ </a:t>
            </a:r>
            <a:r>
              <a:rPr lang="en-US" sz="2700" b="1">
                <a:solidFill>
                  <a:srgbClr val="0000CC"/>
                </a:solidFill>
                <a:latin typeface="Times New Roman"/>
              </a:rPr>
              <a:t>n là </a:t>
            </a:r>
            <a:r>
              <a:rPr lang="en-US" sz="2700" b="1" dirty="0">
                <a:solidFill>
                  <a:srgbClr val="CC3300"/>
                </a:solidFill>
                <a:latin typeface="Times New Roman"/>
              </a:rPr>
              <a:t>18,5</a:t>
            </a:r>
          </a:p>
          <a:p>
            <a:pPr fontAlgn="auto">
              <a:spcBef>
                <a:spcPts val="0"/>
              </a:spcBef>
              <a:spcAft>
                <a:spcPts val="0"/>
              </a:spcAft>
              <a:defRPr/>
            </a:pPr>
            <a:endParaRPr lang="en-US" sz="2700" dirty="0">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amond(in)">
                                      <p:cBhvr>
                                        <p:cTn id="12" dur="2000"/>
                                        <p:tgtEl>
                                          <p:spTgt spid="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7"/>
                                        </p:tgtEl>
                                        <p:attrNameLst>
                                          <p:attrName>style.visibility</p:attrName>
                                        </p:attrNameLst>
                                      </p:cBhvr>
                                      <p:to>
                                        <p:strVal val="visible"/>
                                      </p:to>
                                    </p:set>
                                    <p:anim calcmode="discrete" valueType="clr">
                                      <p:cBhvr override="childStyle">
                                        <p:cTn id="17" dur="80"/>
                                        <p:tgtEl>
                                          <p:spTgt spid="7"/>
                                        </p:tgtEl>
                                        <p:attrNameLst>
                                          <p:attrName>style.color</p:attrName>
                                        </p:attrNameLst>
                                      </p:cBhvr>
                                      <p:tavLst>
                                        <p:tav tm="0">
                                          <p:val>
                                            <p:clrVal>
                                              <a:schemeClr val="accent2"/>
                                            </p:clrVal>
                                          </p:val>
                                        </p:tav>
                                        <p:tav tm="50000">
                                          <p:val>
                                            <p:clrVal>
                                              <a:schemeClr val="accent2"/>
                                            </p:clrVal>
                                          </p:val>
                                        </p:tav>
                                      </p:tavLst>
                                    </p:anim>
                                    <p:anim calcmode="discrete" valueType="clr">
                                      <p:cBhvr>
                                        <p:cTn id="18" dur="80"/>
                                        <p:tgtEl>
                                          <p:spTgt spid="7"/>
                                        </p:tgtEl>
                                        <p:attrNameLst>
                                          <p:attrName>fillcolor</p:attrName>
                                        </p:attrNameLst>
                                      </p:cBhvr>
                                      <p:tavLst>
                                        <p:tav tm="0">
                                          <p:val>
                                            <p:clrVal>
                                              <a:schemeClr val="accent2"/>
                                            </p:clrVal>
                                          </p:val>
                                        </p:tav>
                                        <p:tav tm="50000">
                                          <p:val>
                                            <p:clrVal>
                                              <a:schemeClr val="hlink"/>
                                            </p:clrVal>
                                          </p:val>
                                        </p:tav>
                                      </p:tavLst>
                                    </p:anim>
                                    <p:set>
                                      <p:cBhvr>
                                        <p:cTn id="19" dur="80"/>
                                        <p:tgtEl>
                                          <p:spTgt spid="7"/>
                                        </p:tgtEl>
                                        <p:attrNameLst>
                                          <p:attrName>fill.type</p:attrName>
                                        </p:attrNameLst>
                                      </p:cBhvr>
                                      <p:to>
                                        <p:strVal val="soli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anim calcmode="lin" valueType="num">
                                      <p:cBhvr>
                                        <p:cTn id="25" dur="500" fill="hold"/>
                                        <p:tgtEl>
                                          <p:spTgt spid="5"/>
                                        </p:tgtEl>
                                        <p:attrNameLst>
                                          <p:attrName>ppt_x</p:attrName>
                                        </p:attrNameLst>
                                      </p:cBhvr>
                                      <p:tavLst>
                                        <p:tav tm="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0" presetClass="entr" presetSubtype="0" fill="hold" grpId="0" nodeType="clickEffect">
                                  <p:stCondLst>
                                    <p:cond delay="0"/>
                                  </p:stCondLst>
                                  <p:iterate type="lt">
                                    <p:tmPct val="10000"/>
                                  </p:iterate>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anim calcmode="lin" valueType="num">
                                      <p:cBhvr>
                                        <p:cTn id="32" dur="500" fill="hold"/>
                                        <p:tgtEl>
                                          <p:spTgt spid="8"/>
                                        </p:tgtEl>
                                        <p:attrNameLst>
                                          <p:attrName>ppt_x</p:attrName>
                                        </p:attrNameLst>
                                      </p:cBhvr>
                                      <p:tavLst>
                                        <p:tav tm="0">
                                          <p:val>
                                            <p:strVal val="#ppt_x-.1"/>
                                          </p:val>
                                        </p:tav>
                                        <p:tav tm="100000">
                                          <p:val>
                                            <p:strVal val="#ppt_x"/>
                                          </p:val>
                                        </p:tav>
                                      </p:tavLst>
                                    </p:anim>
                                    <p:anim calcmode="lin" valueType="num">
                                      <p:cBhvr>
                                        <p:cTn id="33"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28600" y="457200"/>
            <a:ext cx="8686800" cy="946150"/>
          </a:xfrm>
          <a:prstGeom prst="rect">
            <a:avLst/>
          </a:prstGeom>
          <a:noFill/>
          <a:ln>
            <a:headEnd/>
            <a:tailEnd/>
          </a:ln>
        </p:spPr>
        <p:style>
          <a:lnRef idx="2">
            <a:schemeClr val="accent2"/>
          </a:lnRef>
          <a:fillRef idx="1">
            <a:schemeClr val="lt1"/>
          </a:fillRef>
          <a:effectRef idx="0">
            <a:schemeClr val="accent2"/>
          </a:effectRef>
          <a:fontRef idx="minor">
            <a:schemeClr val="dk1"/>
          </a:fontRef>
        </p:style>
        <p:txBody>
          <a:bodyPr>
            <a:spAutoFit/>
          </a:bodyPr>
          <a:lstStyle/>
          <a:p>
            <a:pPr fontAlgn="auto">
              <a:spcBef>
                <a:spcPct val="50000"/>
              </a:spcBef>
              <a:spcAft>
                <a:spcPts val="0"/>
              </a:spcAft>
              <a:defRPr/>
            </a:pPr>
            <a:r>
              <a:rPr lang="en-US" sz="2800" b="1" err="1">
                <a:solidFill>
                  <a:srgbClr val="FF0000"/>
                </a:solidFill>
                <a:latin typeface="Times New Roman"/>
              </a:rPr>
              <a:t>Ví</a:t>
            </a:r>
            <a:r>
              <a:rPr lang="en-US" sz="2800" b="1">
                <a:solidFill>
                  <a:srgbClr val="FF0000"/>
                </a:solidFill>
                <a:latin typeface="Times New Roman"/>
              </a:rPr>
              <a:t> dụ </a:t>
            </a:r>
            <a:r>
              <a:rPr lang="en-US" sz="2800" b="1" dirty="0">
                <a:solidFill>
                  <a:srgbClr val="FF0000"/>
                </a:solidFill>
                <a:latin typeface="Times New Roman"/>
              </a:rPr>
              <a:t>2:</a:t>
            </a:r>
            <a:r>
              <a:rPr lang="en-US" sz="2800" b="1" dirty="0">
                <a:latin typeface="Times New Roman"/>
              </a:rPr>
              <a:t> </a:t>
            </a:r>
            <a:r>
              <a:rPr lang="en-US" sz="2800" b="1" err="1">
                <a:solidFill>
                  <a:srgbClr val="0000FF"/>
                </a:solidFill>
                <a:latin typeface="Times New Roman"/>
              </a:rPr>
              <a:t>Tính</a:t>
            </a:r>
            <a:r>
              <a:rPr lang="en-US" sz="2800" b="1">
                <a:solidFill>
                  <a:srgbClr val="0000FF"/>
                </a:solidFill>
                <a:latin typeface="Times New Roman"/>
              </a:rPr>
              <a:t> giá trị của biểu thức </a:t>
            </a:r>
            <a:r>
              <a:rPr lang="en-US" sz="2800" b="1" dirty="0">
                <a:solidFill>
                  <a:srgbClr val="0000FF"/>
                </a:solidFill>
                <a:latin typeface="Times New Roman"/>
              </a:rPr>
              <a:t>3x</a:t>
            </a:r>
            <a:r>
              <a:rPr lang="en-US" sz="2800" b="1" baseline="30000" dirty="0">
                <a:solidFill>
                  <a:srgbClr val="0000FF"/>
                </a:solidFill>
                <a:latin typeface="Times New Roman"/>
              </a:rPr>
              <a:t>2 </a:t>
            </a:r>
            <a:r>
              <a:rPr lang="en-US" sz="2800" b="1" dirty="0">
                <a:solidFill>
                  <a:srgbClr val="0000FF"/>
                </a:solidFill>
                <a:latin typeface="Times New Roman"/>
              </a:rPr>
              <a:t>– 5x</a:t>
            </a:r>
            <a:r>
              <a:rPr lang="en-US" sz="2800" b="1" baseline="-25000" dirty="0">
                <a:solidFill>
                  <a:srgbClr val="0000FF"/>
                </a:solidFill>
                <a:latin typeface="Times New Roman"/>
              </a:rPr>
              <a:t> </a:t>
            </a:r>
            <a:r>
              <a:rPr lang="en-US" sz="2800" b="1" dirty="0">
                <a:solidFill>
                  <a:srgbClr val="0000FF"/>
                </a:solidFill>
                <a:latin typeface="Times New Roman"/>
              </a:rPr>
              <a:t>+</a:t>
            </a:r>
            <a:r>
              <a:rPr lang="en-US" sz="2800" b="1">
                <a:solidFill>
                  <a:srgbClr val="0000FF"/>
                </a:solidFill>
                <a:latin typeface="Times New Roman"/>
              </a:rPr>
              <a:t>1 tại </a:t>
            </a:r>
            <a:r>
              <a:rPr lang="en-US" sz="2800" b="1" dirty="0">
                <a:solidFill>
                  <a:srgbClr val="0000FF"/>
                </a:solidFill>
                <a:latin typeface="Times New Roman"/>
              </a:rPr>
              <a:t>x = -</a:t>
            </a:r>
            <a:r>
              <a:rPr lang="en-US" sz="2800" b="1">
                <a:solidFill>
                  <a:srgbClr val="0000FF"/>
                </a:solidFill>
                <a:latin typeface="Times New Roman"/>
              </a:rPr>
              <a:t>1 và tại </a:t>
            </a:r>
            <a:r>
              <a:rPr lang="en-US" sz="2800" b="1" dirty="0">
                <a:solidFill>
                  <a:srgbClr val="0000FF"/>
                </a:solidFill>
                <a:latin typeface="Times New Roman"/>
              </a:rPr>
              <a:t>x=1/2</a:t>
            </a:r>
          </a:p>
        </p:txBody>
      </p:sp>
      <p:sp>
        <p:nvSpPr>
          <p:cNvPr id="3" name="Text Box 5"/>
          <p:cNvSpPr txBox="1">
            <a:spLocks noChangeArrowheads="1"/>
          </p:cNvSpPr>
          <p:nvPr/>
        </p:nvSpPr>
        <p:spPr bwMode="auto">
          <a:xfrm>
            <a:off x="3810000" y="15240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u="sng">
                <a:solidFill>
                  <a:srgbClr val="FF0000"/>
                </a:solidFill>
                <a:latin typeface="Times New Roman" pitchFamily="18" charset="0"/>
              </a:rPr>
              <a:t>Giải</a:t>
            </a:r>
          </a:p>
        </p:txBody>
      </p:sp>
      <p:sp>
        <p:nvSpPr>
          <p:cNvPr id="4" name="Text Box 6"/>
          <p:cNvSpPr txBox="1">
            <a:spLocks noChangeArrowheads="1"/>
          </p:cNvSpPr>
          <p:nvPr/>
        </p:nvSpPr>
        <p:spPr bwMode="auto">
          <a:xfrm>
            <a:off x="762000" y="1976438"/>
            <a:ext cx="8153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solidFill>
                  <a:srgbClr val="006600"/>
                </a:solidFill>
                <a:latin typeface="Times New Roman" pitchFamily="18" charset="0"/>
              </a:rPr>
              <a:t>Thay x = -1 vào biểu thức trên, ta có: 3. (-1)</a:t>
            </a:r>
            <a:r>
              <a:rPr lang="en-US" sz="2400" b="1" baseline="30000">
                <a:solidFill>
                  <a:srgbClr val="006600"/>
                </a:solidFill>
                <a:latin typeface="Times New Roman" pitchFamily="18" charset="0"/>
              </a:rPr>
              <a:t>2</a:t>
            </a:r>
            <a:r>
              <a:rPr lang="en-US" sz="2400" b="1">
                <a:solidFill>
                  <a:srgbClr val="006600"/>
                </a:solidFill>
                <a:latin typeface="Times New Roman" pitchFamily="18" charset="0"/>
              </a:rPr>
              <a:t> – 5. (-1) + 1 = 9</a:t>
            </a:r>
          </a:p>
        </p:txBody>
      </p:sp>
      <p:sp>
        <p:nvSpPr>
          <p:cNvPr id="5" name="Text Box 7"/>
          <p:cNvSpPr txBox="1">
            <a:spLocks noChangeArrowheads="1"/>
          </p:cNvSpPr>
          <p:nvPr/>
        </p:nvSpPr>
        <p:spPr bwMode="auto">
          <a:xfrm>
            <a:off x="762000" y="2590800"/>
            <a:ext cx="746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solidFill>
                  <a:srgbClr val="0000FF"/>
                </a:solidFill>
                <a:latin typeface="Times New Roman" pitchFamily="18" charset="0"/>
              </a:rPr>
              <a:t>Vậy giá trị của biểu thức 3 x</a:t>
            </a:r>
            <a:r>
              <a:rPr lang="en-US" sz="2400" b="1" baseline="30000">
                <a:solidFill>
                  <a:srgbClr val="0000FF"/>
                </a:solidFill>
                <a:latin typeface="Times New Roman" pitchFamily="18" charset="0"/>
              </a:rPr>
              <a:t>2</a:t>
            </a:r>
            <a:r>
              <a:rPr lang="en-US" sz="2400" b="1" baseline="-25000">
                <a:solidFill>
                  <a:srgbClr val="0000FF"/>
                </a:solidFill>
                <a:latin typeface="Times New Roman" pitchFamily="18" charset="0"/>
              </a:rPr>
              <a:t> </a:t>
            </a:r>
            <a:r>
              <a:rPr lang="en-US" sz="2400" b="1">
                <a:solidFill>
                  <a:srgbClr val="0000FF"/>
                </a:solidFill>
                <a:latin typeface="Times New Roman" pitchFamily="18" charset="0"/>
              </a:rPr>
              <a:t>– 5x +1 tại x= -1 là 9.</a:t>
            </a:r>
          </a:p>
        </p:txBody>
      </p:sp>
      <p:sp>
        <p:nvSpPr>
          <p:cNvPr id="6" name="Text Box 9"/>
          <p:cNvSpPr txBox="1">
            <a:spLocks noChangeArrowheads="1"/>
          </p:cNvSpPr>
          <p:nvPr/>
        </p:nvSpPr>
        <p:spPr bwMode="auto">
          <a:xfrm>
            <a:off x="685800" y="3352800"/>
            <a:ext cx="7467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solidFill>
                  <a:srgbClr val="006600"/>
                </a:solidFill>
                <a:latin typeface="Times New Roman" pitchFamily="18" charset="0"/>
              </a:rPr>
              <a:t>Thay            vào biểu thức trên, ta có:</a:t>
            </a:r>
          </a:p>
        </p:txBody>
      </p:sp>
      <p:graphicFrame>
        <p:nvGraphicFramePr>
          <p:cNvPr id="7" name="Object 2"/>
          <p:cNvGraphicFramePr>
            <a:graphicFrameLocks noChangeAspect="1"/>
          </p:cNvGraphicFramePr>
          <p:nvPr/>
        </p:nvGraphicFramePr>
        <p:xfrm>
          <a:off x="533400" y="4267200"/>
          <a:ext cx="8077200" cy="1066800"/>
        </p:xfrm>
        <a:graphic>
          <a:graphicData uri="http://schemas.openxmlformats.org/presentationml/2006/ole">
            <mc:AlternateContent xmlns:mc="http://schemas.openxmlformats.org/markup-compatibility/2006">
              <mc:Choice xmlns:v="urn:schemas-microsoft-com:vml" Requires="v">
                <p:oleObj spid="_x0000_s4117" name="Equation" r:id="rId3" imgW="3327400" imgH="469900" progId="Equation.3">
                  <p:embed/>
                </p:oleObj>
              </mc:Choice>
              <mc:Fallback>
                <p:oleObj name="Equation" r:id="rId3" imgW="3327400" imgH="4699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267200"/>
                        <a:ext cx="8077200" cy="106680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3"/>
          <p:cNvGraphicFramePr>
            <a:graphicFrameLocks noChangeAspect="1"/>
          </p:cNvGraphicFramePr>
          <p:nvPr/>
        </p:nvGraphicFramePr>
        <p:xfrm>
          <a:off x="1617663" y="3200400"/>
          <a:ext cx="515937" cy="762000"/>
        </p:xfrm>
        <a:graphic>
          <a:graphicData uri="http://schemas.openxmlformats.org/presentationml/2006/ole">
            <mc:AlternateContent xmlns:mc="http://schemas.openxmlformats.org/markup-compatibility/2006">
              <mc:Choice xmlns:v="urn:schemas-microsoft-com:vml" Requires="v">
                <p:oleObj spid="_x0000_s4118" name="Equation" r:id="rId5" imgW="380835" imgH="393529" progId="Equation.3">
                  <p:embed/>
                </p:oleObj>
              </mc:Choice>
              <mc:Fallback>
                <p:oleObj name="Equation" r:id="rId5" imgW="380835"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7663" y="3200400"/>
                        <a:ext cx="5159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4"/>
          <p:cNvGraphicFramePr>
            <a:graphicFrameLocks noChangeAspect="1"/>
          </p:cNvGraphicFramePr>
          <p:nvPr/>
        </p:nvGraphicFramePr>
        <p:xfrm>
          <a:off x="7391400" y="5492750"/>
          <a:ext cx="533400" cy="768350"/>
        </p:xfrm>
        <a:graphic>
          <a:graphicData uri="http://schemas.openxmlformats.org/presentationml/2006/ole">
            <mc:AlternateContent xmlns:mc="http://schemas.openxmlformats.org/markup-compatibility/2006">
              <mc:Choice xmlns:v="urn:schemas-microsoft-com:vml" Requires="v">
                <p:oleObj spid="_x0000_s4119" name="Equation" r:id="rId7" imgW="253890" imgH="393529" progId="Equation.3">
                  <p:embed/>
                </p:oleObj>
              </mc:Choice>
              <mc:Fallback>
                <p:oleObj name="Equation" r:id="rId7" imgW="253890" imgH="393529"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492750"/>
                        <a:ext cx="5334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Rectangle 12"/>
          <p:cNvSpPr>
            <a:spLocks noChangeArrowheads="1"/>
          </p:cNvSpPr>
          <p:nvPr/>
        </p:nvSpPr>
        <p:spPr bwMode="auto">
          <a:xfrm>
            <a:off x="457200" y="5632450"/>
            <a:ext cx="6319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FF0000"/>
                </a:solidFill>
                <a:latin typeface="Times New Roman" pitchFamily="18" charset="0"/>
              </a:rPr>
              <a:t>Vậy giá trị của biểu thức 3x</a:t>
            </a:r>
            <a:r>
              <a:rPr lang="en-US" sz="2400" b="1" baseline="30000">
                <a:solidFill>
                  <a:srgbClr val="FF0000"/>
                </a:solidFill>
                <a:latin typeface="Times New Roman" pitchFamily="18" charset="0"/>
              </a:rPr>
              <a:t>2</a:t>
            </a:r>
            <a:r>
              <a:rPr lang="en-US" sz="2400" b="1">
                <a:solidFill>
                  <a:srgbClr val="FF0000"/>
                </a:solidFill>
                <a:latin typeface="Times New Roman" pitchFamily="18" charset="0"/>
              </a:rPr>
              <a:t> – 5x +1 tại </a:t>
            </a:r>
          </a:p>
        </p:txBody>
      </p:sp>
      <p:sp>
        <p:nvSpPr>
          <p:cNvPr id="11" name="Text Box 16"/>
          <p:cNvSpPr txBox="1">
            <a:spLocks noChangeArrowheads="1"/>
          </p:cNvSpPr>
          <p:nvPr/>
        </p:nvSpPr>
        <p:spPr bwMode="auto">
          <a:xfrm>
            <a:off x="6781800" y="5638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a:solidFill>
                  <a:srgbClr val="FF0000"/>
                </a:solidFill>
                <a:latin typeface="Times New Roman" pitchFamily="18" charset="0"/>
              </a:rPr>
              <a:t>là</a:t>
            </a:r>
          </a:p>
        </p:txBody>
      </p:sp>
      <p:graphicFrame>
        <p:nvGraphicFramePr>
          <p:cNvPr id="12" name="Object 5"/>
          <p:cNvGraphicFramePr>
            <a:graphicFrameLocks noChangeAspect="1"/>
          </p:cNvGraphicFramePr>
          <p:nvPr/>
        </p:nvGraphicFramePr>
        <p:xfrm>
          <a:off x="5943600" y="5486400"/>
          <a:ext cx="609600" cy="838200"/>
        </p:xfrm>
        <a:graphic>
          <a:graphicData uri="http://schemas.openxmlformats.org/presentationml/2006/ole">
            <mc:AlternateContent xmlns:mc="http://schemas.openxmlformats.org/markup-compatibility/2006">
              <mc:Choice xmlns:v="urn:schemas-microsoft-com:vml" Requires="v">
                <p:oleObj spid="_x0000_s4120" name="Equation" r:id="rId9" imgW="380835" imgH="393529" progId="Equation.3">
                  <p:embed/>
                </p:oleObj>
              </mc:Choice>
              <mc:Fallback>
                <p:oleObj name="Equation" r:id="rId9" imgW="380835" imgH="393529"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5486400"/>
                        <a:ext cx="60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in)">
                                      <p:cBhvr>
                                        <p:cTn id="18" dur="20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diamond(in)">
                                      <p:cBhvr>
                                        <p:cTn id="39" dur="2000"/>
                                        <p:tgtEl>
                                          <p:spTgt spid="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38200"/>
            <a:ext cx="3086100"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Rectangle 2"/>
          <p:cNvSpPr>
            <a:spLocks noChangeArrowheads="1"/>
          </p:cNvSpPr>
          <p:nvPr/>
        </p:nvSpPr>
        <p:spPr bwMode="auto">
          <a:xfrm>
            <a:off x="152400" y="100013"/>
            <a:ext cx="16033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u="sng">
                <a:solidFill>
                  <a:srgbClr val="FF0000"/>
                </a:solidFill>
              </a:rPr>
              <a:t>Kết luận</a:t>
            </a:r>
          </a:p>
        </p:txBody>
      </p:sp>
      <p:sp>
        <p:nvSpPr>
          <p:cNvPr id="4" name="Rectangle 3"/>
          <p:cNvSpPr>
            <a:spLocks noChangeArrowheads="1"/>
          </p:cNvSpPr>
          <p:nvPr/>
        </p:nvSpPr>
        <p:spPr bwMode="auto">
          <a:xfrm>
            <a:off x="3581400" y="1371600"/>
            <a:ext cx="5257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vi-VN" sz="2800" b="1">
                <a:solidFill>
                  <a:srgbClr val="FF0000"/>
                </a:solidFill>
              </a:rPr>
              <a:t>Để tính giá trị của một biểu thức đại số tại những giá trị cho trước của biến làm như thế nào?</a:t>
            </a:r>
          </a:p>
        </p:txBody>
      </p:sp>
      <p:sp>
        <p:nvSpPr>
          <p:cNvPr id="5" name="Rectangle 4"/>
          <p:cNvSpPr>
            <a:spLocks noChangeArrowheads="1"/>
          </p:cNvSpPr>
          <p:nvPr/>
        </p:nvSpPr>
        <p:spPr bwMode="auto">
          <a:xfrm>
            <a:off x="228600" y="3581400"/>
            <a:ext cx="8915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vi-VN" sz="2800" b="1">
                <a:solidFill>
                  <a:srgbClr val="0000CC"/>
                </a:solidFill>
              </a:rPr>
              <a:t>Để tính giá trị của một biểu thức đại số tại những giá trị cho trước của biến, ta thay các giá trị cho trước đó vào biểu thức rồi thực hiện các phép tính.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35"/>
          <p:cNvGraphicFramePr>
            <a:graphicFrameLocks noChangeAspect="1"/>
          </p:cNvGraphicFramePr>
          <p:nvPr/>
        </p:nvGraphicFramePr>
        <p:xfrm>
          <a:off x="3581400" y="1219200"/>
          <a:ext cx="354013" cy="838200"/>
        </p:xfrm>
        <a:graphic>
          <a:graphicData uri="http://schemas.openxmlformats.org/presentationml/2006/ole">
            <mc:AlternateContent xmlns:mc="http://schemas.openxmlformats.org/markup-compatibility/2006">
              <mc:Choice xmlns:v="urn:schemas-microsoft-com:vml" Requires="v">
                <p:oleObj spid="_x0000_s6186" name="Equation" r:id="rId3" imgW="152334" imgH="393529" progId="">
                  <p:embed/>
                </p:oleObj>
              </mc:Choice>
              <mc:Fallback>
                <p:oleObj name="Equation" r:id="rId3" imgW="152334" imgH="393529" progId="">
                  <p:embed/>
                  <p:pic>
                    <p:nvPicPr>
                      <p:cNvPr id="0" name="Object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219200"/>
                        <a:ext cx="354013"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7" name="Object 3"/>
          <p:cNvGraphicFramePr>
            <a:graphicFrameLocks noChangeAspect="1"/>
          </p:cNvGraphicFramePr>
          <p:nvPr/>
        </p:nvGraphicFramePr>
        <p:xfrm>
          <a:off x="5562600" y="2514600"/>
          <a:ext cx="295275" cy="762000"/>
        </p:xfrm>
        <a:graphic>
          <a:graphicData uri="http://schemas.openxmlformats.org/presentationml/2006/ole">
            <mc:AlternateContent xmlns:mc="http://schemas.openxmlformats.org/markup-compatibility/2006">
              <mc:Choice xmlns:v="urn:schemas-microsoft-com:vml" Requires="v">
                <p:oleObj spid="_x0000_s6187" name="Equation" r:id="rId5" imgW="152334" imgH="393529" progId="">
                  <p:embed/>
                </p:oleObj>
              </mc:Choice>
              <mc:Fallback>
                <p:oleObj name="Equation" r:id="rId5" imgW="152334" imgH="393529"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25146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4"/>
          <p:cNvGraphicFramePr>
            <a:graphicFrameLocks noChangeAspect="1"/>
          </p:cNvGraphicFramePr>
          <p:nvPr/>
        </p:nvGraphicFramePr>
        <p:xfrm>
          <a:off x="2400300" y="4378325"/>
          <a:ext cx="152400" cy="393700"/>
        </p:xfrm>
        <a:graphic>
          <a:graphicData uri="http://schemas.openxmlformats.org/presentationml/2006/ole">
            <mc:AlternateContent xmlns:mc="http://schemas.openxmlformats.org/markup-compatibility/2006">
              <mc:Choice xmlns:v="urn:schemas-microsoft-com:vml" Requires="v">
                <p:oleObj spid="_x0000_s6188" name="Equation" r:id="rId6" imgW="152334" imgH="393529" progId="Equation.3">
                  <p:embed/>
                </p:oleObj>
              </mc:Choice>
              <mc:Fallback>
                <p:oleObj name="Equation" r:id="rId6" imgW="152334" imgH="393529"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00300" y="4378325"/>
                        <a:ext cx="152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7"/>
          <p:cNvSpPr>
            <a:spLocks noChangeArrowheads="1"/>
          </p:cNvSpPr>
          <p:nvPr/>
        </p:nvSpPr>
        <p:spPr bwMode="auto">
          <a:xfrm>
            <a:off x="381000" y="2286000"/>
            <a:ext cx="3733800" cy="267811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800" dirty="0">
                <a:solidFill>
                  <a:srgbClr val="CC3300"/>
                </a:solidFill>
              </a:rPr>
              <a:t>*</a:t>
            </a:r>
            <a:r>
              <a:rPr lang="en-US" sz="2800" b="1" dirty="0" err="1">
                <a:solidFill>
                  <a:srgbClr val="CC3300"/>
                </a:solidFill>
                <a:latin typeface="Times New Roman"/>
              </a:rPr>
              <a:t>Thay</a:t>
            </a:r>
            <a:r>
              <a:rPr lang="en-US" sz="2800" b="1" dirty="0">
                <a:solidFill>
                  <a:srgbClr val="CC3300"/>
                </a:solidFill>
                <a:latin typeface="Times New Roman"/>
              </a:rPr>
              <a:t> x</a:t>
            </a:r>
            <a:r>
              <a:rPr lang="en-US" sz="2800" b="1" dirty="0">
                <a:solidFill>
                  <a:srgbClr val="FF0000"/>
                </a:solidFill>
                <a:latin typeface="Times New Roman"/>
              </a:rPr>
              <a:t>=-</a:t>
            </a:r>
            <a:r>
              <a:rPr lang="en-US" sz="2800" b="1">
                <a:solidFill>
                  <a:srgbClr val="FF0000"/>
                </a:solidFill>
                <a:latin typeface="Times New Roman"/>
              </a:rPr>
              <a:t>1</a:t>
            </a:r>
            <a:r>
              <a:rPr lang="en-US" sz="2800" b="1">
                <a:solidFill>
                  <a:srgbClr val="CC3300"/>
                </a:solidFill>
                <a:latin typeface="Times New Roman"/>
              </a:rPr>
              <a:t> vào biểu thức</a:t>
            </a:r>
            <a:r>
              <a:rPr lang="en-US" sz="2800" b="1">
                <a:latin typeface="Times New Roman"/>
              </a:rPr>
              <a:t> </a:t>
            </a:r>
            <a:r>
              <a:rPr lang="en-US" sz="2800" b="1" dirty="0">
                <a:latin typeface="Times New Roman"/>
              </a:rPr>
              <a:t>:  </a:t>
            </a:r>
            <a:r>
              <a:rPr lang="en-US" sz="2800" b="1" dirty="0"/>
              <a:t>4x</a:t>
            </a:r>
            <a:r>
              <a:rPr lang="en-US" sz="2800" b="1" baseline="30000" dirty="0"/>
              <a:t>2</a:t>
            </a:r>
            <a:r>
              <a:rPr lang="en-US" sz="2800" b="1" dirty="0"/>
              <a:t> – 3x +1</a:t>
            </a:r>
          </a:p>
          <a:p>
            <a:pPr fontAlgn="auto">
              <a:spcBef>
                <a:spcPts val="0"/>
              </a:spcBef>
              <a:spcAft>
                <a:spcPts val="0"/>
              </a:spcAft>
              <a:defRPr/>
            </a:pPr>
            <a:r>
              <a:rPr lang="en-US" sz="2800" dirty="0">
                <a:solidFill>
                  <a:srgbClr val="FF0000"/>
                </a:solidFill>
              </a:rPr>
              <a:t>Ta </a:t>
            </a:r>
            <a:r>
              <a:rPr lang="en-US" sz="2800" dirty="0" err="1">
                <a:solidFill>
                  <a:srgbClr val="FF0000"/>
                </a:solidFill>
              </a:rPr>
              <a:t>có</a:t>
            </a:r>
            <a:r>
              <a:rPr lang="en-US" sz="2800" dirty="0">
                <a:solidFill>
                  <a:srgbClr val="FF0000"/>
                </a:solidFill>
              </a:rPr>
              <a:t>:</a:t>
            </a:r>
          </a:p>
          <a:p>
            <a:pPr fontAlgn="auto">
              <a:spcBef>
                <a:spcPts val="0"/>
              </a:spcBef>
              <a:spcAft>
                <a:spcPts val="0"/>
              </a:spcAft>
              <a:defRPr/>
            </a:pPr>
            <a:r>
              <a:rPr lang="en-US" sz="2800" b="1" dirty="0"/>
              <a:t> = 4. (-1)</a:t>
            </a:r>
            <a:r>
              <a:rPr lang="en-US" sz="2800" b="1" baseline="30000" dirty="0"/>
              <a:t>2</a:t>
            </a:r>
            <a:r>
              <a:rPr lang="en-US" sz="2800" b="1" dirty="0"/>
              <a:t> -3. (-1) +1 </a:t>
            </a:r>
          </a:p>
          <a:p>
            <a:pPr fontAlgn="auto">
              <a:spcBef>
                <a:spcPts val="0"/>
              </a:spcBef>
              <a:spcAft>
                <a:spcPts val="0"/>
              </a:spcAft>
              <a:defRPr/>
            </a:pPr>
            <a:endParaRPr lang="en-US" sz="2800" b="1" dirty="0"/>
          </a:p>
          <a:p>
            <a:pPr fontAlgn="auto">
              <a:spcBef>
                <a:spcPts val="0"/>
              </a:spcBef>
              <a:spcAft>
                <a:spcPts val="0"/>
              </a:spcAft>
              <a:defRPr/>
            </a:pPr>
            <a:r>
              <a:rPr lang="en-US" sz="2800" b="1" dirty="0"/>
              <a:t> = 8 </a:t>
            </a:r>
          </a:p>
        </p:txBody>
      </p:sp>
      <p:sp>
        <p:nvSpPr>
          <p:cNvPr id="6" name="Rectangle 8"/>
          <p:cNvSpPr>
            <a:spLocks noChangeArrowheads="1"/>
          </p:cNvSpPr>
          <p:nvPr/>
        </p:nvSpPr>
        <p:spPr bwMode="auto">
          <a:xfrm>
            <a:off x="4267200" y="2286000"/>
            <a:ext cx="4648200" cy="40386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endParaRPr lang="en-US" sz="2400" dirty="0">
              <a:latin typeface="Times New Roman"/>
            </a:endParaRPr>
          </a:p>
          <a:p>
            <a:pPr fontAlgn="auto">
              <a:spcBef>
                <a:spcPts val="0"/>
              </a:spcBef>
              <a:spcAft>
                <a:spcPts val="0"/>
              </a:spcAft>
              <a:defRPr/>
            </a:pPr>
            <a:endParaRPr lang="en-US" sz="2400" dirty="0">
              <a:latin typeface="Times New Roman"/>
            </a:endParaRPr>
          </a:p>
          <a:p>
            <a:pPr fontAlgn="auto">
              <a:spcBef>
                <a:spcPts val="0"/>
              </a:spcBef>
              <a:spcAft>
                <a:spcPts val="0"/>
              </a:spcAft>
              <a:defRPr/>
            </a:pPr>
            <a:endParaRPr lang="en-US" sz="2400" dirty="0">
              <a:latin typeface="Times New Roman"/>
            </a:endParaRPr>
          </a:p>
          <a:p>
            <a:pPr fontAlgn="auto">
              <a:spcBef>
                <a:spcPts val="0"/>
              </a:spcBef>
              <a:spcAft>
                <a:spcPts val="0"/>
              </a:spcAft>
              <a:defRPr/>
            </a:pPr>
            <a:endParaRPr lang="en-US" sz="2400" dirty="0">
              <a:latin typeface="Times New Roman"/>
            </a:endParaRPr>
          </a:p>
          <a:p>
            <a:pPr fontAlgn="auto">
              <a:spcBef>
                <a:spcPts val="0"/>
              </a:spcBef>
              <a:spcAft>
                <a:spcPts val="0"/>
              </a:spcAft>
              <a:defRPr/>
            </a:pPr>
            <a:endParaRPr lang="en-US" sz="2400" dirty="0">
              <a:latin typeface="Times New Roman"/>
            </a:endParaRPr>
          </a:p>
          <a:p>
            <a:pPr fontAlgn="auto">
              <a:spcBef>
                <a:spcPts val="0"/>
              </a:spcBef>
              <a:spcAft>
                <a:spcPts val="0"/>
              </a:spcAft>
              <a:defRPr/>
            </a:pPr>
            <a:endParaRPr lang="en-US" sz="2400" dirty="0">
              <a:latin typeface="Times New Roman"/>
            </a:endParaRPr>
          </a:p>
          <a:p>
            <a:pPr fontAlgn="auto">
              <a:spcBef>
                <a:spcPts val="0"/>
              </a:spcBef>
              <a:spcAft>
                <a:spcPts val="0"/>
              </a:spcAft>
              <a:defRPr/>
            </a:pPr>
            <a:r>
              <a:rPr lang="en-US" sz="2400" dirty="0">
                <a:latin typeface="Times New Roman"/>
              </a:rPr>
              <a:t>                     </a:t>
            </a:r>
          </a:p>
          <a:p>
            <a:pPr fontAlgn="auto">
              <a:spcBef>
                <a:spcPts val="0"/>
              </a:spcBef>
              <a:spcAft>
                <a:spcPts val="0"/>
              </a:spcAft>
              <a:defRPr/>
            </a:pPr>
            <a:r>
              <a:rPr lang="en-US" sz="2800" dirty="0">
                <a:latin typeface="Times New Roman"/>
              </a:rPr>
              <a:t>   </a:t>
            </a:r>
          </a:p>
          <a:p>
            <a:pPr fontAlgn="auto">
              <a:spcBef>
                <a:spcPts val="0"/>
              </a:spcBef>
              <a:spcAft>
                <a:spcPts val="0"/>
              </a:spcAft>
              <a:defRPr/>
            </a:pPr>
            <a:endParaRPr lang="en-US" sz="2800" dirty="0">
              <a:latin typeface="Times New Roman"/>
            </a:endParaRPr>
          </a:p>
          <a:p>
            <a:pPr fontAlgn="auto">
              <a:spcBef>
                <a:spcPts val="0"/>
              </a:spcBef>
              <a:spcAft>
                <a:spcPts val="0"/>
              </a:spcAft>
              <a:defRPr/>
            </a:pPr>
            <a:endParaRPr lang="en-US" sz="2800" dirty="0">
              <a:latin typeface="Times New Roman"/>
            </a:endParaRPr>
          </a:p>
        </p:txBody>
      </p:sp>
      <p:sp>
        <p:nvSpPr>
          <p:cNvPr id="6151" name="TextBox 29"/>
          <p:cNvSpPr txBox="1">
            <a:spLocks noChangeArrowheads="1"/>
          </p:cNvSpPr>
          <p:nvPr/>
        </p:nvSpPr>
        <p:spPr bwMode="auto">
          <a:xfrm>
            <a:off x="214313" y="42863"/>
            <a:ext cx="1624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u="sng">
                <a:solidFill>
                  <a:srgbClr val="FF0000"/>
                </a:solidFill>
                <a:latin typeface="Times New Roman" pitchFamily="18" charset="0"/>
              </a:rPr>
              <a:t>BÀI TẬP</a:t>
            </a:r>
          </a:p>
        </p:txBody>
      </p:sp>
      <p:sp>
        <p:nvSpPr>
          <p:cNvPr id="6152" name="TextBox 30"/>
          <p:cNvSpPr txBox="1">
            <a:spLocks noChangeArrowheads="1"/>
          </p:cNvSpPr>
          <p:nvPr/>
        </p:nvSpPr>
        <p:spPr bwMode="auto">
          <a:xfrm>
            <a:off x="304800" y="762000"/>
            <a:ext cx="7086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latin typeface="Times New Roman" pitchFamily="18" charset="0"/>
                <a:cs typeface="Times New Roman" pitchFamily="18" charset="0"/>
              </a:rPr>
              <a:t>Tính giá trị của biểu thức :</a:t>
            </a:r>
            <a:r>
              <a:rPr lang="en-US" sz="3200" b="1">
                <a:solidFill>
                  <a:srgbClr val="FF0000"/>
                </a:solidFill>
                <a:latin typeface="Times New Roman" pitchFamily="18" charset="0"/>
                <a:cs typeface="Times New Roman" pitchFamily="18" charset="0"/>
              </a:rPr>
              <a:t> 4 x</a:t>
            </a:r>
            <a:r>
              <a:rPr lang="en-US" sz="3200" b="1" baseline="30000">
                <a:solidFill>
                  <a:srgbClr val="FF0000"/>
                </a:solidFill>
                <a:latin typeface="Times New Roman" pitchFamily="18" charset="0"/>
                <a:cs typeface="Times New Roman" pitchFamily="18" charset="0"/>
              </a:rPr>
              <a:t>2</a:t>
            </a:r>
            <a:r>
              <a:rPr lang="en-US" sz="3200" b="1">
                <a:solidFill>
                  <a:srgbClr val="FF0000"/>
                </a:solidFill>
                <a:latin typeface="Times New Roman" pitchFamily="18" charset="0"/>
                <a:cs typeface="Times New Roman" pitchFamily="18" charset="0"/>
              </a:rPr>
              <a:t> – 3x +1</a:t>
            </a:r>
          </a:p>
          <a:p>
            <a:pPr eaLnBrk="1" hangingPunct="1"/>
            <a:r>
              <a:rPr lang="en-US" sz="3200" b="1">
                <a:solidFill>
                  <a:srgbClr val="002060"/>
                </a:solidFill>
                <a:latin typeface="Times New Roman" pitchFamily="18" charset="0"/>
                <a:cs typeface="Times New Roman" pitchFamily="18" charset="0"/>
              </a:rPr>
              <a:t>Tại x=1  ;         x = </a:t>
            </a:r>
            <a:r>
              <a:rPr lang="en-US" sz="3200" b="1">
                <a:latin typeface="Times New Roman" pitchFamily="18" charset="0"/>
                <a:cs typeface="Times New Roman" pitchFamily="18" charset="0"/>
              </a:rPr>
              <a:t>                </a:t>
            </a:r>
          </a:p>
        </p:txBody>
      </p:sp>
      <p:sp>
        <p:nvSpPr>
          <p:cNvPr id="32" name="TextBox 31"/>
          <p:cNvSpPr txBox="1">
            <a:spLocks noChangeArrowheads="1"/>
          </p:cNvSpPr>
          <p:nvPr/>
        </p:nvSpPr>
        <p:spPr bwMode="auto">
          <a:xfrm>
            <a:off x="4267200" y="2362200"/>
            <a:ext cx="464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solidFill>
                  <a:srgbClr val="CC3300"/>
                </a:solidFill>
                <a:latin typeface="Times New Roman" pitchFamily="18" charset="0"/>
              </a:rPr>
              <a:t>*Thay x =     vào biểu thức :</a:t>
            </a:r>
            <a:endParaRPr lang="en-US" sz="2800">
              <a:latin typeface="Times New Roman" pitchFamily="18" charset="0"/>
            </a:endParaRPr>
          </a:p>
        </p:txBody>
      </p:sp>
      <p:graphicFrame>
        <p:nvGraphicFramePr>
          <p:cNvPr id="33" name="Object 22"/>
          <p:cNvGraphicFramePr>
            <a:graphicFrameLocks noChangeAspect="1"/>
          </p:cNvGraphicFramePr>
          <p:nvPr/>
        </p:nvGraphicFramePr>
        <p:xfrm>
          <a:off x="5943600" y="2362200"/>
          <a:ext cx="354013" cy="641350"/>
        </p:xfrm>
        <a:graphic>
          <a:graphicData uri="http://schemas.openxmlformats.org/presentationml/2006/ole">
            <mc:AlternateContent xmlns:mc="http://schemas.openxmlformats.org/markup-compatibility/2006">
              <mc:Choice xmlns:v="urn:schemas-microsoft-com:vml" Requires="v">
                <p:oleObj spid="_x0000_s6189" name="Equation" r:id="rId8" imgW="152334" imgH="393529" progId="">
                  <p:embed/>
                </p:oleObj>
              </mc:Choice>
              <mc:Fallback>
                <p:oleObj name="Equation" r:id="rId8" imgW="152334" imgH="393529" progId="">
                  <p:embed/>
                  <p:pic>
                    <p:nvPicPr>
                      <p:cNvPr id="0"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362200"/>
                        <a:ext cx="3540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 name="TextBox 34"/>
          <p:cNvSpPr txBox="1">
            <a:spLocks noChangeArrowheads="1"/>
          </p:cNvSpPr>
          <p:nvPr/>
        </p:nvSpPr>
        <p:spPr bwMode="auto">
          <a:xfrm>
            <a:off x="4495800" y="2895600"/>
            <a:ext cx="1943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4 x</a:t>
            </a:r>
            <a:r>
              <a:rPr lang="en-US" sz="2800" baseline="30000">
                <a:latin typeface="Times New Roman" pitchFamily="18" charset="0"/>
              </a:rPr>
              <a:t>2</a:t>
            </a:r>
            <a:r>
              <a:rPr lang="en-US" sz="2800">
                <a:latin typeface="Times New Roman" pitchFamily="18" charset="0"/>
              </a:rPr>
              <a:t> – 3x +1</a:t>
            </a:r>
          </a:p>
        </p:txBody>
      </p:sp>
      <p:sp>
        <p:nvSpPr>
          <p:cNvPr id="36" name="TextBox 35"/>
          <p:cNvSpPr txBox="1">
            <a:spLocks noChangeArrowheads="1"/>
          </p:cNvSpPr>
          <p:nvPr/>
        </p:nvSpPr>
        <p:spPr bwMode="auto">
          <a:xfrm>
            <a:off x="4724400" y="3505200"/>
            <a:ext cx="3886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 4 .      - 3.     + 1 </a:t>
            </a:r>
          </a:p>
          <a:p>
            <a:pPr eaLnBrk="1" hangingPunct="1"/>
            <a:endParaRPr lang="en-US" sz="2800">
              <a:latin typeface="Times New Roman" pitchFamily="18" charset="0"/>
            </a:endParaRPr>
          </a:p>
        </p:txBody>
      </p:sp>
      <p:sp>
        <p:nvSpPr>
          <p:cNvPr id="37" name="TextBox 36"/>
          <p:cNvSpPr txBox="1">
            <a:spLocks noChangeArrowheads="1"/>
          </p:cNvSpPr>
          <p:nvPr/>
        </p:nvSpPr>
        <p:spPr bwMode="auto">
          <a:xfrm>
            <a:off x="4495800" y="4343400"/>
            <a:ext cx="381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 =  4.       -      + 1</a:t>
            </a:r>
          </a:p>
        </p:txBody>
      </p:sp>
      <p:sp>
        <p:nvSpPr>
          <p:cNvPr id="38" name="TextBox 37"/>
          <p:cNvSpPr txBox="1">
            <a:spLocks noChangeArrowheads="1"/>
          </p:cNvSpPr>
          <p:nvPr/>
        </p:nvSpPr>
        <p:spPr bwMode="auto">
          <a:xfrm>
            <a:off x="4572000" y="5029200"/>
            <a:ext cx="106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latin typeface="Times New Roman" pitchFamily="18" charset="0"/>
              </a:rPr>
              <a:t>=  2  -      </a:t>
            </a:r>
          </a:p>
          <a:p>
            <a:pPr eaLnBrk="1" hangingPunct="1"/>
            <a:endParaRPr lang="en-US" sz="2800">
              <a:latin typeface="Times New Roman" pitchFamily="18" charset="0"/>
            </a:endParaRPr>
          </a:p>
        </p:txBody>
      </p:sp>
      <p:graphicFrame>
        <p:nvGraphicFramePr>
          <p:cNvPr id="47" name="Object 29"/>
          <p:cNvGraphicFramePr>
            <a:graphicFrameLocks noChangeAspect="1"/>
          </p:cNvGraphicFramePr>
          <p:nvPr/>
        </p:nvGraphicFramePr>
        <p:xfrm>
          <a:off x="5410200" y="3429000"/>
          <a:ext cx="509588" cy="811213"/>
        </p:xfrm>
        <a:graphic>
          <a:graphicData uri="http://schemas.openxmlformats.org/presentationml/2006/ole">
            <mc:AlternateContent xmlns:mc="http://schemas.openxmlformats.org/markup-compatibility/2006">
              <mc:Choice xmlns:v="urn:schemas-microsoft-com:vml" Requires="v">
                <p:oleObj spid="_x0000_s6190" name="Equation" r:id="rId9" imgW="342751" imgH="469696" progId="Equation.3">
                  <p:embed/>
                </p:oleObj>
              </mc:Choice>
              <mc:Fallback>
                <p:oleObj name="Equation" r:id="rId9" imgW="342751" imgH="469696" progId="Equation.3">
                  <p:embed/>
                  <p:pic>
                    <p:nvPicPr>
                      <p:cNvPr id="0" name="Object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0200" y="3429000"/>
                        <a:ext cx="509588"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 name="Object 30"/>
          <p:cNvGraphicFramePr>
            <a:graphicFrameLocks noChangeAspect="1"/>
          </p:cNvGraphicFramePr>
          <p:nvPr/>
        </p:nvGraphicFramePr>
        <p:xfrm>
          <a:off x="6477000" y="3505200"/>
          <a:ext cx="265113" cy="722313"/>
        </p:xfrm>
        <a:graphic>
          <a:graphicData uri="http://schemas.openxmlformats.org/presentationml/2006/ole">
            <mc:AlternateContent xmlns:mc="http://schemas.openxmlformats.org/markup-compatibility/2006">
              <mc:Choice xmlns:v="urn:schemas-microsoft-com:vml" Requires="v">
                <p:oleObj spid="_x0000_s6191" name="Equation" r:id="rId11" imgW="152334" imgH="393529" progId="Equation.3">
                  <p:embed/>
                </p:oleObj>
              </mc:Choice>
              <mc:Fallback>
                <p:oleObj name="Equation" r:id="rId11" imgW="152334" imgH="393529" progId="Equation.3">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3505200"/>
                        <a:ext cx="265113"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 name="Object 48"/>
          <p:cNvGraphicFramePr>
            <a:graphicFrameLocks noChangeAspect="1"/>
          </p:cNvGraphicFramePr>
          <p:nvPr/>
        </p:nvGraphicFramePr>
        <p:xfrm>
          <a:off x="5410200" y="4191000"/>
          <a:ext cx="457200" cy="869950"/>
        </p:xfrm>
        <a:graphic>
          <a:graphicData uri="http://schemas.openxmlformats.org/presentationml/2006/ole">
            <mc:AlternateContent xmlns:mc="http://schemas.openxmlformats.org/markup-compatibility/2006">
              <mc:Choice xmlns:v="urn:schemas-microsoft-com:vml" Requires="v">
                <p:oleObj spid="_x0000_s6192" name="Equation" r:id="rId12" imgW="291973" imgH="431613" progId="">
                  <p:embed/>
                </p:oleObj>
              </mc:Choice>
              <mc:Fallback>
                <p:oleObj name="Equation" r:id="rId12" imgW="291973" imgH="431613" progId="">
                  <p:embed/>
                  <p:pic>
                    <p:nvPicPr>
                      <p:cNvPr id="0" name="Object 4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10200" y="4191000"/>
                        <a:ext cx="457200"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 name="Object 32"/>
          <p:cNvGraphicFramePr>
            <a:graphicFrameLocks noChangeAspect="1"/>
          </p:cNvGraphicFramePr>
          <p:nvPr/>
        </p:nvGraphicFramePr>
        <p:xfrm>
          <a:off x="6172200" y="4191000"/>
          <a:ext cx="354013" cy="914400"/>
        </p:xfrm>
        <a:graphic>
          <a:graphicData uri="http://schemas.openxmlformats.org/presentationml/2006/ole">
            <mc:AlternateContent xmlns:mc="http://schemas.openxmlformats.org/markup-compatibility/2006">
              <mc:Choice xmlns:v="urn:schemas-microsoft-com:vml" Requires="v">
                <p:oleObj spid="_x0000_s6193" name="Equation" r:id="rId14" imgW="152334" imgH="393529" progId="Equation.3">
                  <p:embed/>
                </p:oleObj>
              </mc:Choice>
              <mc:Fallback>
                <p:oleObj name="Equation" r:id="rId14" imgW="152334" imgH="393529" progId="Equation.3">
                  <p:embed/>
                  <p:pic>
                    <p:nvPicPr>
                      <p:cNvPr id="0" name="Object 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72200" y="4191000"/>
                        <a:ext cx="3540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 name="Object 33"/>
          <p:cNvGraphicFramePr>
            <a:graphicFrameLocks noChangeAspect="1"/>
          </p:cNvGraphicFramePr>
          <p:nvPr/>
        </p:nvGraphicFramePr>
        <p:xfrm>
          <a:off x="5638800" y="5029200"/>
          <a:ext cx="265113" cy="722313"/>
        </p:xfrm>
        <a:graphic>
          <a:graphicData uri="http://schemas.openxmlformats.org/presentationml/2006/ole">
            <mc:AlternateContent xmlns:mc="http://schemas.openxmlformats.org/markup-compatibility/2006">
              <mc:Choice xmlns:v="urn:schemas-microsoft-com:vml" Requires="v">
                <p:oleObj spid="_x0000_s6194" name="Equation" r:id="rId16" imgW="152334" imgH="393529" progId="Equation.3">
                  <p:embed/>
                </p:oleObj>
              </mc:Choice>
              <mc:Fallback>
                <p:oleObj name="Equation" r:id="rId16" imgW="152334" imgH="393529" progId="Equation.3">
                  <p:embed/>
                  <p:pic>
                    <p:nvPicPr>
                      <p:cNvPr id="0" name="Object 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638800" y="5029200"/>
                        <a:ext cx="265113"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 name="TextBox 51"/>
          <p:cNvSpPr txBox="1">
            <a:spLocks noChangeArrowheads="1"/>
          </p:cNvSpPr>
          <p:nvPr/>
        </p:nvSpPr>
        <p:spPr bwMode="auto">
          <a:xfrm>
            <a:off x="4648200" y="57912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Times New Roman" pitchFamily="18" charset="0"/>
              </a:rPr>
              <a:t>=</a:t>
            </a:r>
          </a:p>
        </p:txBody>
      </p:sp>
      <p:graphicFrame>
        <p:nvGraphicFramePr>
          <p:cNvPr id="53" name="Object 52"/>
          <p:cNvGraphicFramePr>
            <a:graphicFrameLocks noChangeAspect="1"/>
          </p:cNvGraphicFramePr>
          <p:nvPr/>
        </p:nvGraphicFramePr>
        <p:xfrm>
          <a:off x="5029200" y="5638800"/>
          <a:ext cx="320675" cy="722313"/>
        </p:xfrm>
        <a:graphic>
          <a:graphicData uri="http://schemas.openxmlformats.org/presentationml/2006/ole">
            <mc:AlternateContent xmlns:mc="http://schemas.openxmlformats.org/markup-compatibility/2006">
              <mc:Choice xmlns:v="urn:schemas-microsoft-com:vml" Requires="v">
                <p:oleObj spid="_x0000_s6195" name="Equation" r:id="rId18" imgW="152334" imgH="393529" progId="">
                  <p:embed/>
                </p:oleObj>
              </mc:Choice>
              <mc:Fallback>
                <p:oleObj name="Equation" r:id="rId18" imgW="152334" imgH="393529" progId="">
                  <p:embed/>
                  <p:pic>
                    <p:nvPicPr>
                      <p:cNvPr id="0" name="Object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5638800"/>
                        <a:ext cx="320675"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3"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100"/>
                                        <p:tgtEl>
                                          <p:spTgt spid="5">
                                            <p:txEl>
                                              <p:pRg st="1" end="1"/>
                                            </p:txEl>
                                          </p:spTgt>
                                        </p:tgtEl>
                                      </p:cBhvr>
                                    </p:animEffect>
                                    <p:anim calcmode="lin" valueType="num">
                                      <p:cBhvr>
                                        <p:cTn id="17" dur="4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5">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2"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Scale>
                                      <p:cBhvr>
                                        <p:cTn id="25"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5">
                                            <p:txEl>
                                              <p:pRg st="2" end="2"/>
                                            </p:txEl>
                                          </p:spTgt>
                                        </p:tgtEl>
                                        <p:attrNameLst>
                                          <p:attrName>ppt_x</p:attrName>
                                          <p:attrName>ppt_y</p:attrName>
                                        </p:attrNameLst>
                                      </p:cBhvr>
                                    </p:animMotion>
                                    <p:animEffect transition="in" filter="fade">
                                      <p:cBhvr>
                                        <p:cTn id="27" dur="1000"/>
                                        <p:tgtEl>
                                          <p:spTgt spid="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3"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100"/>
                                        <p:tgtEl>
                                          <p:spTgt spid="5">
                                            <p:txEl>
                                              <p:pRg st="4" end="4"/>
                                            </p:txEl>
                                          </p:spTgt>
                                        </p:tgtEl>
                                      </p:cBhvr>
                                    </p:animEffect>
                                    <p:anim calcmode="lin" valueType="num">
                                      <p:cBhvr>
                                        <p:cTn id="33"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4"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7" presetID="25" presetClass="entr" presetSubtype="0" fill="hold" grpId="0" nodeType="with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 calcmode="lin" valueType="num">
                                      <p:cBhvr>
                                        <p:cTn id="39" dur="500" decel="50000" fill="hold">
                                          <p:stCondLst>
                                            <p:cond delay="0"/>
                                          </p:stCondLst>
                                        </p:cTn>
                                        <p:tgtEl>
                                          <p:spTgt spid="5">
                                            <p:txEl>
                                              <p:pRg st="0" end="0"/>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5">
                                            <p:txEl>
                                              <p:pRg st="0" end="0"/>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5">
                                            <p:txEl>
                                              <p:pRg st="0" end="0"/>
                                            </p:txEl>
                                          </p:spTgt>
                                        </p:tgtEl>
                                        <p:attrNameLst>
                                          <p:attrName>ppt_w</p:attrName>
                                        </p:attrNameLst>
                                      </p:cBhvr>
                                      <p:tavLst>
                                        <p:tav tm="0">
                                          <p:val>
                                            <p:strVal val="#ppt_w*.05"/>
                                          </p:val>
                                        </p:tav>
                                        <p:tav tm="100000">
                                          <p:val>
                                            <p:strVal val="#ppt_w"/>
                                          </p:val>
                                        </p:tav>
                                      </p:tavLst>
                                    </p:anim>
                                    <p:anim calcmode="lin" valueType="num">
                                      <p:cBhvr>
                                        <p:cTn id="42" dur="10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5">
                                            <p:txEl>
                                              <p:pRg st="0" end="0"/>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5">
                                            <p:txEl>
                                              <p:pRg st="0" end="0"/>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5">
                                            <p:txEl>
                                              <p:pRg st="0" end="0"/>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5">
                                            <p:txEl>
                                              <p:pRg st="0" end="0"/>
                                            </p:txEl>
                                          </p:spTgt>
                                        </p:tgtEl>
                                      </p:cBhvr>
                                    </p:animEffect>
                                  </p:childTnLst>
                                </p:cTn>
                              </p:par>
                              <p:par>
                                <p:cTn id="47" presetID="25" presetClass="entr" presetSubtype="0" fill="hold" grpId="0" nodeType="with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 calcmode="lin" valueType="num">
                                      <p:cBhvr>
                                        <p:cTn id="49"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52"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5">
                                            <p:txEl>
                                              <p:pRg st="1" end="1"/>
                                            </p:txEl>
                                          </p:spTgt>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5">
                                            <p:txEl>
                                              <p:pRg st="2" end="2"/>
                                            </p:txEl>
                                          </p:spTgt>
                                        </p:tgtEl>
                                        <p:attrNameLst>
                                          <p:attrName>style.visibility</p:attrName>
                                        </p:attrNameLst>
                                      </p:cBhvr>
                                      <p:to>
                                        <p:strVal val="visible"/>
                                      </p:to>
                                    </p:set>
                                    <p:anim calcmode="lin" valueType="num">
                                      <p:cBhvr>
                                        <p:cTn id="59" dur="500" decel="50000" fill="hold">
                                          <p:stCondLst>
                                            <p:cond delay="0"/>
                                          </p:stCondLst>
                                        </p:cTn>
                                        <p:tgtEl>
                                          <p:spTgt spid="5">
                                            <p:txEl>
                                              <p:pRg st="2" end="2"/>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5">
                                            <p:txEl>
                                              <p:pRg st="2" end="2"/>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5">
                                            <p:txEl>
                                              <p:pRg st="2" end="2"/>
                                            </p:txEl>
                                          </p:spTgt>
                                        </p:tgtEl>
                                        <p:attrNameLst>
                                          <p:attrName>ppt_w</p:attrName>
                                        </p:attrNameLst>
                                      </p:cBhvr>
                                      <p:tavLst>
                                        <p:tav tm="0">
                                          <p:val>
                                            <p:strVal val="#ppt_w*.05"/>
                                          </p:val>
                                        </p:tav>
                                        <p:tav tm="100000">
                                          <p:val>
                                            <p:strVal val="#ppt_w"/>
                                          </p:val>
                                        </p:tav>
                                      </p:tavLst>
                                    </p:anim>
                                    <p:anim calcmode="lin" valueType="num">
                                      <p:cBhvr>
                                        <p:cTn id="62" dur="1000" fill="hold"/>
                                        <p:tgtEl>
                                          <p:spTgt spid="5">
                                            <p:txEl>
                                              <p:pRg st="2" end="2"/>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5">
                                            <p:txEl>
                                              <p:pRg st="2" end="2"/>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5">
                                            <p:txEl>
                                              <p:pRg st="2" end="2"/>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5">
                                            <p:txEl>
                                              <p:pRg st="2" end="2"/>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5">
                                            <p:txEl>
                                              <p:pRg st="2" end="2"/>
                                            </p:txEl>
                                          </p:spTgt>
                                        </p:tgtEl>
                                      </p:cBhvr>
                                    </p:animEffect>
                                  </p:childTnLst>
                                </p:cTn>
                              </p:par>
                              <p:par>
                                <p:cTn id="67" presetID="25" presetClass="entr" presetSubtype="0" fill="hold" grpId="0" nodeType="withEffect">
                                  <p:stCondLst>
                                    <p:cond delay="0"/>
                                  </p:stCondLst>
                                  <p:childTnLst>
                                    <p:set>
                                      <p:cBhvr>
                                        <p:cTn id="68" dur="1" fill="hold">
                                          <p:stCondLst>
                                            <p:cond delay="0"/>
                                          </p:stCondLst>
                                        </p:cTn>
                                        <p:tgtEl>
                                          <p:spTgt spid="5">
                                            <p:txEl>
                                              <p:pRg st="4" end="4"/>
                                            </p:txEl>
                                          </p:spTgt>
                                        </p:tgtEl>
                                        <p:attrNameLst>
                                          <p:attrName>style.visibility</p:attrName>
                                        </p:attrNameLst>
                                      </p:cBhvr>
                                      <p:to>
                                        <p:strVal val="visible"/>
                                      </p:to>
                                    </p:set>
                                    <p:anim calcmode="lin" valueType="num">
                                      <p:cBhvr>
                                        <p:cTn id="69" dur="500" decel="50000" fill="hold">
                                          <p:stCondLst>
                                            <p:cond delay="0"/>
                                          </p:stCondLst>
                                        </p:cTn>
                                        <p:tgtEl>
                                          <p:spTgt spid="5">
                                            <p:txEl>
                                              <p:pRg st="4" end="4"/>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5">
                                            <p:txEl>
                                              <p:pRg st="4" end="4"/>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5">
                                            <p:txEl>
                                              <p:pRg st="4" end="4"/>
                                            </p:txEl>
                                          </p:spTgt>
                                        </p:tgtEl>
                                        <p:attrNameLst>
                                          <p:attrName>ppt_w</p:attrName>
                                        </p:attrNameLst>
                                      </p:cBhvr>
                                      <p:tavLst>
                                        <p:tav tm="0">
                                          <p:val>
                                            <p:strVal val="#ppt_w*.05"/>
                                          </p:val>
                                        </p:tav>
                                        <p:tav tm="100000">
                                          <p:val>
                                            <p:strVal val="#ppt_w"/>
                                          </p:val>
                                        </p:tav>
                                      </p:tavLst>
                                    </p:anim>
                                    <p:anim calcmode="lin" valueType="num">
                                      <p:cBhvr>
                                        <p:cTn id="72" dur="10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5">
                                            <p:txEl>
                                              <p:pRg st="4" end="4"/>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5">
                                            <p:txEl>
                                              <p:pRg st="4" end="4"/>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5">
                                            <p:txEl>
                                              <p:pRg st="4" end="4"/>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5">
                                            <p:txEl>
                                              <p:pRg st="4" end="4"/>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3" presetClass="entr" presetSubtype="0" fill="hold" grpId="0" nodeType="click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fade">
                                      <p:cBhvr>
                                        <p:cTn id="81" dur="100"/>
                                        <p:tgtEl>
                                          <p:spTgt spid="32"/>
                                        </p:tgtEl>
                                      </p:cBhvr>
                                    </p:animEffect>
                                    <p:anim calcmode="lin" valueType="num">
                                      <p:cBhvr>
                                        <p:cTn id="82" dur="400" fill="hold"/>
                                        <p:tgtEl>
                                          <p:spTgt spid="32"/>
                                        </p:tgtEl>
                                        <p:attrNameLst>
                                          <p:attrName>ppt_x</p:attrName>
                                        </p:attrNameLst>
                                      </p:cBhvr>
                                      <p:tavLst>
                                        <p:tav tm="0">
                                          <p:val>
                                            <p:strVal val="#ppt_x"/>
                                          </p:val>
                                        </p:tav>
                                        <p:tav tm="100000">
                                          <p:val>
                                            <p:strVal val="#ppt_x"/>
                                          </p:val>
                                        </p:tav>
                                      </p:tavLst>
                                    </p:anim>
                                    <p:anim calcmode="lin" valueType="num">
                                      <p:cBhvr>
                                        <p:cTn id="83" dur="400" fill="hold"/>
                                        <p:tgtEl>
                                          <p:spTgt spid="32"/>
                                        </p:tgtEl>
                                        <p:attrNameLst>
                                          <p:attrName>ppt_y</p:attrName>
                                        </p:attrNameLst>
                                      </p:cBhvr>
                                      <p:tavLst>
                                        <p:tav tm="0">
                                          <p:val>
                                            <p:strVal val="#ppt_y+0.31"/>
                                          </p:val>
                                        </p:tav>
                                        <p:tav tm="100000">
                                          <p:val>
                                            <p:strVal val="#ppt_y+0.31"/>
                                          </p:val>
                                        </p:tav>
                                      </p:tavLst>
                                    </p:anim>
                                    <p:anim calcmode="lin" valueType="num">
                                      <p:cBhvr>
                                        <p:cTn id="84" dur="600" decel="50000" fill="hold">
                                          <p:stCondLst>
                                            <p:cond delay="400"/>
                                          </p:stCondLst>
                                        </p:cTn>
                                        <p:tgtEl>
                                          <p:spTgt spid="3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5" dur="600" decel="50000" fill="hold">
                                          <p:stCondLst>
                                            <p:cond delay="400"/>
                                          </p:stCondLst>
                                        </p:cTn>
                                        <p:tgtEl>
                                          <p:spTgt spid="3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86" presetID="43" presetClass="entr" presetSubtype="0" fill="hold"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100"/>
                                        <p:tgtEl>
                                          <p:spTgt spid="33"/>
                                        </p:tgtEl>
                                      </p:cBhvr>
                                    </p:animEffect>
                                    <p:anim calcmode="lin" valueType="num">
                                      <p:cBhvr>
                                        <p:cTn id="89" dur="400" fill="hold"/>
                                        <p:tgtEl>
                                          <p:spTgt spid="33"/>
                                        </p:tgtEl>
                                        <p:attrNameLst>
                                          <p:attrName>ppt_x</p:attrName>
                                        </p:attrNameLst>
                                      </p:cBhvr>
                                      <p:tavLst>
                                        <p:tav tm="0">
                                          <p:val>
                                            <p:strVal val="#ppt_x"/>
                                          </p:val>
                                        </p:tav>
                                        <p:tav tm="100000">
                                          <p:val>
                                            <p:strVal val="#ppt_x"/>
                                          </p:val>
                                        </p:tav>
                                      </p:tavLst>
                                    </p:anim>
                                    <p:anim calcmode="lin" valueType="num">
                                      <p:cBhvr>
                                        <p:cTn id="90" dur="400" fill="hold"/>
                                        <p:tgtEl>
                                          <p:spTgt spid="33"/>
                                        </p:tgtEl>
                                        <p:attrNameLst>
                                          <p:attrName>ppt_y</p:attrName>
                                        </p:attrNameLst>
                                      </p:cBhvr>
                                      <p:tavLst>
                                        <p:tav tm="0">
                                          <p:val>
                                            <p:strVal val="#ppt_y+0.31"/>
                                          </p:val>
                                        </p:tav>
                                        <p:tav tm="100000">
                                          <p:val>
                                            <p:strVal val="#ppt_y+0.31"/>
                                          </p:val>
                                        </p:tav>
                                      </p:tavLst>
                                    </p:anim>
                                    <p:anim calcmode="lin" valueType="num">
                                      <p:cBhvr>
                                        <p:cTn id="91" dur="600" decel="50000" fill="hold">
                                          <p:stCondLst>
                                            <p:cond delay="400"/>
                                          </p:stCondLst>
                                        </p:cTn>
                                        <p:tgtEl>
                                          <p:spTgt spid="3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2" dur="600" decel="50000" fill="hold">
                                          <p:stCondLst>
                                            <p:cond delay="400"/>
                                          </p:stCondLst>
                                        </p:cTn>
                                        <p:tgtEl>
                                          <p:spTgt spid="3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93" presetID="43" presetClass="entr" presetSubtype="0" fill="hold" grpId="0" nodeType="withEffect">
                                  <p:stCondLst>
                                    <p:cond delay="0"/>
                                  </p:stCondLst>
                                  <p:childTnLst>
                                    <p:set>
                                      <p:cBhvr>
                                        <p:cTn id="94" dur="1" fill="hold">
                                          <p:stCondLst>
                                            <p:cond delay="0"/>
                                          </p:stCondLst>
                                        </p:cTn>
                                        <p:tgtEl>
                                          <p:spTgt spid="35"/>
                                        </p:tgtEl>
                                        <p:attrNameLst>
                                          <p:attrName>style.visibility</p:attrName>
                                        </p:attrNameLst>
                                      </p:cBhvr>
                                      <p:to>
                                        <p:strVal val="visible"/>
                                      </p:to>
                                    </p:set>
                                    <p:animEffect transition="in" filter="fade">
                                      <p:cBhvr>
                                        <p:cTn id="95" dur="100"/>
                                        <p:tgtEl>
                                          <p:spTgt spid="35"/>
                                        </p:tgtEl>
                                      </p:cBhvr>
                                    </p:animEffect>
                                    <p:anim calcmode="lin" valueType="num">
                                      <p:cBhvr>
                                        <p:cTn id="96" dur="400" fill="hold"/>
                                        <p:tgtEl>
                                          <p:spTgt spid="35"/>
                                        </p:tgtEl>
                                        <p:attrNameLst>
                                          <p:attrName>ppt_x</p:attrName>
                                        </p:attrNameLst>
                                      </p:cBhvr>
                                      <p:tavLst>
                                        <p:tav tm="0">
                                          <p:val>
                                            <p:strVal val="#ppt_x"/>
                                          </p:val>
                                        </p:tav>
                                        <p:tav tm="100000">
                                          <p:val>
                                            <p:strVal val="#ppt_x"/>
                                          </p:val>
                                        </p:tav>
                                      </p:tavLst>
                                    </p:anim>
                                    <p:anim calcmode="lin" valueType="num">
                                      <p:cBhvr>
                                        <p:cTn id="97" dur="400" fill="hold"/>
                                        <p:tgtEl>
                                          <p:spTgt spid="35"/>
                                        </p:tgtEl>
                                        <p:attrNameLst>
                                          <p:attrName>ppt_y</p:attrName>
                                        </p:attrNameLst>
                                      </p:cBhvr>
                                      <p:tavLst>
                                        <p:tav tm="0">
                                          <p:val>
                                            <p:strVal val="#ppt_y+0.31"/>
                                          </p:val>
                                        </p:tav>
                                        <p:tav tm="100000">
                                          <p:val>
                                            <p:strVal val="#ppt_y+0.31"/>
                                          </p:val>
                                        </p:tav>
                                      </p:tavLst>
                                    </p:anim>
                                    <p:anim calcmode="lin" valueType="num">
                                      <p:cBhvr>
                                        <p:cTn id="98" dur="600" decel="50000" fill="hold">
                                          <p:stCondLst>
                                            <p:cond delay="400"/>
                                          </p:stCondLst>
                                        </p:cTn>
                                        <p:tgtEl>
                                          <p:spTgt spid="3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9" dur="600" decel="50000" fill="hold">
                                          <p:stCondLst>
                                            <p:cond delay="400"/>
                                          </p:stCondLst>
                                        </p:cTn>
                                        <p:tgtEl>
                                          <p:spTgt spid="3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2" presetClass="entr" presetSubtype="0" fill="hold" nodeType="clickEffect">
                                  <p:stCondLst>
                                    <p:cond delay="0"/>
                                  </p:stCondLst>
                                  <p:childTnLst>
                                    <p:set>
                                      <p:cBhvr>
                                        <p:cTn id="103" dur="1" fill="hold">
                                          <p:stCondLst>
                                            <p:cond delay="0"/>
                                          </p:stCondLst>
                                        </p:cTn>
                                        <p:tgtEl>
                                          <p:spTgt spid="47"/>
                                        </p:tgtEl>
                                        <p:attrNameLst>
                                          <p:attrName>style.visibility</p:attrName>
                                        </p:attrNameLst>
                                      </p:cBhvr>
                                      <p:to>
                                        <p:strVal val="visible"/>
                                      </p:to>
                                    </p:set>
                                    <p:animScale>
                                      <p:cBhvr>
                                        <p:cTn id="104" dur="1000" decel="50000" fill="hold">
                                          <p:stCondLst>
                                            <p:cond delay="0"/>
                                          </p:stCondLst>
                                        </p:cTn>
                                        <p:tgtEl>
                                          <p:spTgt spid="4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5" dur="1000" decel="50000" fill="hold">
                                          <p:stCondLst>
                                            <p:cond delay="0"/>
                                          </p:stCondLst>
                                        </p:cTn>
                                        <p:tgtEl>
                                          <p:spTgt spid="47"/>
                                        </p:tgtEl>
                                        <p:attrNameLst>
                                          <p:attrName>ppt_x</p:attrName>
                                          <p:attrName>ppt_y</p:attrName>
                                        </p:attrNameLst>
                                      </p:cBhvr>
                                    </p:animMotion>
                                    <p:animEffect transition="in" filter="fade">
                                      <p:cBhvr>
                                        <p:cTn id="106" dur="1000"/>
                                        <p:tgtEl>
                                          <p:spTgt spid="47"/>
                                        </p:tgtEl>
                                      </p:cBhvr>
                                    </p:animEffect>
                                  </p:childTnLst>
                                </p:cTn>
                              </p:par>
                              <p:par>
                                <p:cTn id="107" presetID="52" presetClass="entr" presetSubtype="0" fill="hold" nodeType="withEffect">
                                  <p:stCondLst>
                                    <p:cond delay="0"/>
                                  </p:stCondLst>
                                  <p:childTnLst>
                                    <p:set>
                                      <p:cBhvr>
                                        <p:cTn id="108" dur="1" fill="hold">
                                          <p:stCondLst>
                                            <p:cond delay="0"/>
                                          </p:stCondLst>
                                        </p:cTn>
                                        <p:tgtEl>
                                          <p:spTgt spid="48"/>
                                        </p:tgtEl>
                                        <p:attrNameLst>
                                          <p:attrName>style.visibility</p:attrName>
                                        </p:attrNameLst>
                                      </p:cBhvr>
                                      <p:to>
                                        <p:strVal val="visible"/>
                                      </p:to>
                                    </p:set>
                                    <p:animScale>
                                      <p:cBhvr>
                                        <p:cTn id="109" dur="1000" decel="50000" fill="hold">
                                          <p:stCondLst>
                                            <p:cond delay="0"/>
                                          </p:stCondLst>
                                        </p:cTn>
                                        <p:tgtEl>
                                          <p:spTgt spid="4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0" dur="1000" decel="50000" fill="hold">
                                          <p:stCondLst>
                                            <p:cond delay="0"/>
                                          </p:stCondLst>
                                        </p:cTn>
                                        <p:tgtEl>
                                          <p:spTgt spid="48"/>
                                        </p:tgtEl>
                                        <p:attrNameLst>
                                          <p:attrName>ppt_x</p:attrName>
                                          <p:attrName>ppt_y</p:attrName>
                                        </p:attrNameLst>
                                      </p:cBhvr>
                                    </p:animMotion>
                                    <p:animEffect transition="in" filter="fade">
                                      <p:cBhvr>
                                        <p:cTn id="111" dur="1000"/>
                                        <p:tgtEl>
                                          <p:spTgt spid="48"/>
                                        </p:tgtEl>
                                      </p:cBhvr>
                                    </p:animEffect>
                                  </p:childTnLst>
                                </p:cTn>
                              </p:par>
                              <p:par>
                                <p:cTn id="112" presetID="52" presetClass="entr" presetSubtype="0" fill="hold" grpId="0" nodeType="withEffect">
                                  <p:stCondLst>
                                    <p:cond delay="0"/>
                                  </p:stCondLst>
                                  <p:childTnLst>
                                    <p:set>
                                      <p:cBhvr>
                                        <p:cTn id="113" dur="1" fill="hold">
                                          <p:stCondLst>
                                            <p:cond delay="0"/>
                                          </p:stCondLst>
                                        </p:cTn>
                                        <p:tgtEl>
                                          <p:spTgt spid="36"/>
                                        </p:tgtEl>
                                        <p:attrNameLst>
                                          <p:attrName>style.visibility</p:attrName>
                                        </p:attrNameLst>
                                      </p:cBhvr>
                                      <p:to>
                                        <p:strVal val="visible"/>
                                      </p:to>
                                    </p:set>
                                    <p:animScale>
                                      <p:cBhvr>
                                        <p:cTn id="114"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5" dur="1000" decel="50000" fill="hold">
                                          <p:stCondLst>
                                            <p:cond delay="0"/>
                                          </p:stCondLst>
                                        </p:cTn>
                                        <p:tgtEl>
                                          <p:spTgt spid="36"/>
                                        </p:tgtEl>
                                        <p:attrNameLst>
                                          <p:attrName>ppt_x</p:attrName>
                                          <p:attrName>ppt_y</p:attrName>
                                        </p:attrNameLst>
                                      </p:cBhvr>
                                    </p:animMotion>
                                    <p:animEffect transition="in" filter="fade">
                                      <p:cBhvr>
                                        <p:cTn id="116" dur="1000"/>
                                        <p:tgtEl>
                                          <p:spTgt spid="36"/>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0" presetClass="entr" presetSubtype="0" fill="hold" grpId="0" nodeType="click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wedge">
                                      <p:cBhvr>
                                        <p:cTn id="121" dur="2000"/>
                                        <p:tgtEl>
                                          <p:spTgt spid="37"/>
                                        </p:tgtEl>
                                      </p:cBhvr>
                                    </p:animEffect>
                                  </p:childTnLst>
                                </p:cTn>
                              </p:par>
                              <p:par>
                                <p:cTn id="122" presetID="20" presetClass="entr" presetSubtype="0" fill="hold" nodeType="withEffect">
                                  <p:stCondLst>
                                    <p:cond delay="0"/>
                                  </p:stCondLst>
                                  <p:childTnLst>
                                    <p:set>
                                      <p:cBhvr>
                                        <p:cTn id="123" dur="1" fill="hold">
                                          <p:stCondLst>
                                            <p:cond delay="0"/>
                                          </p:stCondLst>
                                        </p:cTn>
                                        <p:tgtEl>
                                          <p:spTgt spid="49"/>
                                        </p:tgtEl>
                                        <p:attrNameLst>
                                          <p:attrName>style.visibility</p:attrName>
                                        </p:attrNameLst>
                                      </p:cBhvr>
                                      <p:to>
                                        <p:strVal val="visible"/>
                                      </p:to>
                                    </p:set>
                                    <p:animEffect transition="in" filter="wedge">
                                      <p:cBhvr>
                                        <p:cTn id="124" dur="2000"/>
                                        <p:tgtEl>
                                          <p:spTgt spid="49"/>
                                        </p:tgtEl>
                                      </p:cBhvr>
                                    </p:animEffect>
                                  </p:childTnLst>
                                </p:cTn>
                              </p:par>
                              <p:par>
                                <p:cTn id="125" presetID="20" presetClass="entr" presetSubtype="0" fill="hold" nodeType="withEffect">
                                  <p:stCondLst>
                                    <p:cond delay="0"/>
                                  </p:stCondLst>
                                  <p:childTnLst>
                                    <p:set>
                                      <p:cBhvr>
                                        <p:cTn id="126" dur="1" fill="hold">
                                          <p:stCondLst>
                                            <p:cond delay="0"/>
                                          </p:stCondLst>
                                        </p:cTn>
                                        <p:tgtEl>
                                          <p:spTgt spid="50"/>
                                        </p:tgtEl>
                                        <p:attrNameLst>
                                          <p:attrName>style.visibility</p:attrName>
                                        </p:attrNameLst>
                                      </p:cBhvr>
                                      <p:to>
                                        <p:strVal val="visible"/>
                                      </p:to>
                                    </p:set>
                                    <p:animEffect transition="in" filter="wedge">
                                      <p:cBhvr>
                                        <p:cTn id="127" dur="2000"/>
                                        <p:tgtEl>
                                          <p:spTgt spid="50"/>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52" presetClass="entr" presetSubtype="0" fill="hold" grpId="0" nodeType="clickEffect">
                                  <p:stCondLst>
                                    <p:cond delay="0"/>
                                  </p:stCondLst>
                                  <p:childTnLst>
                                    <p:set>
                                      <p:cBhvr>
                                        <p:cTn id="131" dur="1" fill="hold">
                                          <p:stCondLst>
                                            <p:cond delay="0"/>
                                          </p:stCondLst>
                                        </p:cTn>
                                        <p:tgtEl>
                                          <p:spTgt spid="38"/>
                                        </p:tgtEl>
                                        <p:attrNameLst>
                                          <p:attrName>style.visibility</p:attrName>
                                        </p:attrNameLst>
                                      </p:cBhvr>
                                      <p:to>
                                        <p:strVal val="visible"/>
                                      </p:to>
                                    </p:set>
                                    <p:animScale>
                                      <p:cBhvr>
                                        <p:cTn id="132"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3" dur="1000" decel="50000" fill="hold">
                                          <p:stCondLst>
                                            <p:cond delay="0"/>
                                          </p:stCondLst>
                                        </p:cTn>
                                        <p:tgtEl>
                                          <p:spTgt spid="38"/>
                                        </p:tgtEl>
                                        <p:attrNameLst>
                                          <p:attrName>ppt_x</p:attrName>
                                          <p:attrName>ppt_y</p:attrName>
                                        </p:attrNameLst>
                                      </p:cBhvr>
                                    </p:animMotion>
                                    <p:animEffect transition="in" filter="fade">
                                      <p:cBhvr>
                                        <p:cTn id="134" dur="1000"/>
                                        <p:tgtEl>
                                          <p:spTgt spid="38"/>
                                        </p:tgtEl>
                                      </p:cBhvr>
                                    </p:animEffect>
                                  </p:childTnLst>
                                </p:cTn>
                              </p:par>
                              <p:par>
                                <p:cTn id="135" presetID="52" presetClass="entr" presetSubtype="0" fill="hold" nodeType="withEffect">
                                  <p:stCondLst>
                                    <p:cond delay="0"/>
                                  </p:stCondLst>
                                  <p:childTnLst>
                                    <p:set>
                                      <p:cBhvr>
                                        <p:cTn id="136" dur="1" fill="hold">
                                          <p:stCondLst>
                                            <p:cond delay="0"/>
                                          </p:stCondLst>
                                        </p:cTn>
                                        <p:tgtEl>
                                          <p:spTgt spid="51"/>
                                        </p:tgtEl>
                                        <p:attrNameLst>
                                          <p:attrName>style.visibility</p:attrName>
                                        </p:attrNameLst>
                                      </p:cBhvr>
                                      <p:to>
                                        <p:strVal val="visible"/>
                                      </p:to>
                                    </p:set>
                                    <p:animScale>
                                      <p:cBhvr>
                                        <p:cTn id="137" dur="1000" decel="50000" fill="hold">
                                          <p:stCondLst>
                                            <p:cond delay="0"/>
                                          </p:stCondLst>
                                        </p:cTn>
                                        <p:tgtEl>
                                          <p:spTgt spid="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8" dur="1000" decel="50000" fill="hold">
                                          <p:stCondLst>
                                            <p:cond delay="0"/>
                                          </p:stCondLst>
                                        </p:cTn>
                                        <p:tgtEl>
                                          <p:spTgt spid="51"/>
                                        </p:tgtEl>
                                        <p:attrNameLst>
                                          <p:attrName>ppt_x</p:attrName>
                                          <p:attrName>ppt_y</p:attrName>
                                        </p:attrNameLst>
                                      </p:cBhvr>
                                    </p:animMotion>
                                    <p:animEffect transition="in" filter="fade">
                                      <p:cBhvr>
                                        <p:cTn id="139" dur="1000"/>
                                        <p:tgtEl>
                                          <p:spTgt spid="51"/>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43" presetClass="entr" presetSubtype="0" fill="hold" nodeType="clickEffect">
                                  <p:stCondLst>
                                    <p:cond delay="0"/>
                                  </p:stCondLst>
                                  <p:childTnLst>
                                    <p:set>
                                      <p:cBhvr>
                                        <p:cTn id="143" dur="1" fill="hold">
                                          <p:stCondLst>
                                            <p:cond delay="0"/>
                                          </p:stCondLst>
                                        </p:cTn>
                                        <p:tgtEl>
                                          <p:spTgt spid="53"/>
                                        </p:tgtEl>
                                        <p:attrNameLst>
                                          <p:attrName>style.visibility</p:attrName>
                                        </p:attrNameLst>
                                      </p:cBhvr>
                                      <p:to>
                                        <p:strVal val="visible"/>
                                      </p:to>
                                    </p:set>
                                    <p:animEffect transition="in" filter="fade">
                                      <p:cBhvr>
                                        <p:cTn id="144" dur="100"/>
                                        <p:tgtEl>
                                          <p:spTgt spid="53"/>
                                        </p:tgtEl>
                                      </p:cBhvr>
                                    </p:animEffect>
                                    <p:anim calcmode="lin" valueType="num">
                                      <p:cBhvr>
                                        <p:cTn id="145" dur="400" fill="hold"/>
                                        <p:tgtEl>
                                          <p:spTgt spid="53"/>
                                        </p:tgtEl>
                                        <p:attrNameLst>
                                          <p:attrName>ppt_x</p:attrName>
                                        </p:attrNameLst>
                                      </p:cBhvr>
                                      <p:tavLst>
                                        <p:tav tm="0">
                                          <p:val>
                                            <p:strVal val="#ppt_x"/>
                                          </p:val>
                                        </p:tav>
                                        <p:tav tm="100000">
                                          <p:val>
                                            <p:strVal val="#ppt_x"/>
                                          </p:val>
                                        </p:tav>
                                      </p:tavLst>
                                    </p:anim>
                                    <p:anim calcmode="lin" valueType="num">
                                      <p:cBhvr>
                                        <p:cTn id="146" dur="400" fill="hold"/>
                                        <p:tgtEl>
                                          <p:spTgt spid="53"/>
                                        </p:tgtEl>
                                        <p:attrNameLst>
                                          <p:attrName>ppt_y</p:attrName>
                                        </p:attrNameLst>
                                      </p:cBhvr>
                                      <p:tavLst>
                                        <p:tav tm="0">
                                          <p:val>
                                            <p:strVal val="#ppt_y+0.31"/>
                                          </p:val>
                                        </p:tav>
                                        <p:tav tm="100000">
                                          <p:val>
                                            <p:strVal val="#ppt_y+0.31"/>
                                          </p:val>
                                        </p:tav>
                                      </p:tavLst>
                                    </p:anim>
                                    <p:anim calcmode="lin" valueType="num">
                                      <p:cBhvr>
                                        <p:cTn id="147" dur="600" decel="50000" fill="hold">
                                          <p:stCondLst>
                                            <p:cond delay="400"/>
                                          </p:stCondLst>
                                        </p:cTn>
                                        <p:tgtEl>
                                          <p:spTgt spid="5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8" dur="600" decel="50000" fill="hold">
                                          <p:stCondLst>
                                            <p:cond delay="400"/>
                                          </p:stCondLst>
                                        </p:cTn>
                                        <p:tgtEl>
                                          <p:spTgt spid="5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49" presetID="43" presetClass="entr" presetSubtype="0" fill="hold" grpId="0" nodeType="withEffect">
                                  <p:stCondLst>
                                    <p:cond delay="0"/>
                                  </p:stCondLst>
                                  <p:childTnLst>
                                    <p:set>
                                      <p:cBhvr>
                                        <p:cTn id="150" dur="1" fill="hold">
                                          <p:stCondLst>
                                            <p:cond delay="0"/>
                                          </p:stCondLst>
                                        </p:cTn>
                                        <p:tgtEl>
                                          <p:spTgt spid="52"/>
                                        </p:tgtEl>
                                        <p:attrNameLst>
                                          <p:attrName>style.visibility</p:attrName>
                                        </p:attrNameLst>
                                      </p:cBhvr>
                                      <p:to>
                                        <p:strVal val="visible"/>
                                      </p:to>
                                    </p:set>
                                    <p:animEffect transition="in" filter="fade">
                                      <p:cBhvr>
                                        <p:cTn id="151" dur="100"/>
                                        <p:tgtEl>
                                          <p:spTgt spid="52"/>
                                        </p:tgtEl>
                                      </p:cBhvr>
                                    </p:animEffect>
                                    <p:anim calcmode="lin" valueType="num">
                                      <p:cBhvr>
                                        <p:cTn id="152" dur="400" fill="hold"/>
                                        <p:tgtEl>
                                          <p:spTgt spid="52"/>
                                        </p:tgtEl>
                                        <p:attrNameLst>
                                          <p:attrName>ppt_x</p:attrName>
                                        </p:attrNameLst>
                                      </p:cBhvr>
                                      <p:tavLst>
                                        <p:tav tm="0">
                                          <p:val>
                                            <p:strVal val="#ppt_x"/>
                                          </p:val>
                                        </p:tav>
                                        <p:tav tm="100000">
                                          <p:val>
                                            <p:strVal val="#ppt_x"/>
                                          </p:val>
                                        </p:tav>
                                      </p:tavLst>
                                    </p:anim>
                                    <p:anim calcmode="lin" valueType="num">
                                      <p:cBhvr>
                                        <p:cTn id="153" dur="400" fill="hold"/>
                                        <p:tgtEl>
                                          <p:spTgt spid="52"/>
                                        </p:tgtEl>
                                        <p:attrNameLst>
                                          <p:attrName>ppt_y</p:attrName>
                                        </p:attrNameLst>
                                      </p:cBhvr>
                                      <p:tavLst>
                                        <p:tav tm="0">
                                          <p:val>
                                            <p:strVal val="#ppt_y+0.31"/>
                                          </p:val>
                                        </p:tav>
                                        <p:tav tm="100000">
                                          <p:val>
                                            <p:strVal val="#ppt_y+0.31"/>
                                          </p:val>
                                        </p:tav>
                                      </p:tavLst>
                                    </p:anim>
                                    <p:anim calcmode="lin" valueType="num">
                                      <p:cBhvr>
                                        <p:cTn id="154" dur="600" decel="50000" fill="hold">
                                          <p:stCondLst>
                                            <p:cond delay="400"/>
                                          </p:stCondLst>
                                        </p:cTn>
                                        <p:tgtEl>
                                          <p:spTgt spid="5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5" dur="600" decel="50000" fill="hold">
                                          <p:stCondLst>
                                            <p:cond delay="400"/>
                                          </p:stCondLst>
                                        </p:cTn>
                                        <p:tgtEl>
                                          <p:spTgt spid="5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32" grpId="0"/>
      <p:bldP spid="35" grpId="0"/>
      <p:bldP spid="36" grpId="0"/>
      <p:bldP spid="37" grpId="0"/>
      <p:bldP spid="38" grpId="0"/>
      <p:bldP spid="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2"/>
          <p:cNvSpPr>
            <a:spLocks noChangeArrowheads="1"/>
          </p:cNvSpPr>
          <p:nvPr/>
        </p:nvSpPr>
        <p:spPr bwMode="auto">
          <a:xfrm>
            <a:off x="228600" y="1009650"/>
            <a:ext cx="8686800" cy="1600200"/>
          </a:xfrm>
          <a:prstGeom prst="roundRect">
            <a:avLst>
              <a:gd name="adj" fmla="val 16667"/>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fontAlgn="auto">
              <a:spcBef>
                <a:spcPts val="0"/>
              </a:spcBef>
              <a:spcAft>
                <a:spcPts val="0"/>
              </a:spcAft>
              <a:defRPr/>
            </a:pPr>
            <a:r>
              <a:rPr lang="en-US" sz="2800" b="1">
                <a:solidFill>
                  <a:srgbClr val="0000CC"/>
                </a:solidFill>
                <a:latin typeface="Times New Roman" pitchFamily="18" charset="0"/>
                <a:cs typeface="Times New Roman" pitchFamily="18" charset="0"/>
              </a:rPr>
              <a:t>   Để </a:t>
            </a:r>
            <a:r>
              <a:rPr lang="en-US" sz="2800" b="1" err="1">
                <a:solidFill>
                  <a:srgbClr val="0000CC"/>
                </a:solidFill>
                <a:latin typeface="Times New Roman" pitchFamily="18" charset="0"/>
                <a:cs typeface="Times New Roman" pitchFamily="18" charset="0"/>
              </a:rPr>
              <a:t>tính</a:t>
            </a:r>
            <a:r>
              <a:rPr lang="en-US" sz="2800" b="1">
                <a:solidFill>
                  <a:srgbClr val="0000CC"/>
                </a:solidFill>
                <a:latin typeface="Times New Roman" pitchFamily="18" charset="0"/>
                <a:cs typeface="Times New Roman" pitchFamily="18" charset="0"/>
              </a:rPr>
              <a:t> giá trị của một biểu thức </a:t>
            </a:r>
            <a:r>
              <a:rPr lang="vi-VN" sz="2800" b="1">
                <a:solidFill>
                  <a:srgbClr val="0000CC"/>
                </a:solidFill>
                <a:latin typeface="Times New Roman" pitchFamily="18" charset="0"/>
                <a:cs typeface="Times New Roman" pitchFamily="18" charset="0"/>
              </a:rPr>
              <a:t>đ</a:t>
            </a:r>
            <a:r>
              <a:rPr lang="en-US" sz="2800" b="1">
                <a:solidFill>
                  <a:srgbClr val="0000CC"/>
                </a:solidFill>
                <a:latin typeface="Times New Roman" pitchFamily="18" charset="0"/>
                <a:cs typeface="Times New Roman" pitchFamily="18" charset="0"/>
              </a:rPr>
              <a:t>aị số tại những </a:t>
            </a:r>
            <a:endParaRPr lang="en-US" sz="2800" b="1" dirty="0">
              <a:solidFill>
                <a:srgbClr val="0000CC"/>
              </a:solidFill>
              <a:latin typeface="Times New Roman" pitchFamily="18" charset="0"/>
              <a:cs typeface="Times New Roman" pitchFamily="18" charset="0"/>
            </a:endParaRPr>
          </a:p>
          <a:p>
            <a:pPr fontAlgn="auto">
              <a:spcBef>
                <a:spcPts val="0"/>
              </a:spcBef>
              <a:spcAft>
                <a:spcPts val="0"/>
              </a:spcAft>
              <a:defRPr/>
            </a:pPr>
            <a:r>
              <a:rPr lang="en-US" sz="2800" b="1">
                <a:solidFill>
                  <a:srgbClr val="0000CC"/>
                </a:solidFill>
                <a:latin typeface="Times New Roman" pitchFamily="18" charset="0"/>
                <a:cs typeface="Times New Roman" pitchFamily="18" charset="0"/>
              </a:rPr>
              <a:t>giá trị </a:t>
            </a:r>
            <a:r>
              <a:rPr lang="en-US" sz="2800" b="1" err="1">
                <a:solidFill>
                  <a:srgbClr val="0000CC"/>
                </a:solidFill>
                <a:latin typeface="Times New Roman" pitchFamily="18" charset="0"/>
                <a:cs typeface="Times New Roman" pitchFamily="18" charset="0"/>
              </a:rPr>
              <a:t>cho</a:t>
            </a:r>
            <a:r>
              <a:rPr lang="en-US" sz="2800" b="1">
                <a:solidFill>
                  <a:srgbClr val="0000CC"/>
                </a:solidFill>
                <a:latin typeface="Times New Roman" pitchFamily="18" charset="0"/>
                <a:cs typeface="Times New Roman" pitchFamily="18" charset="0"/>
              </a:rPr>
              <a:t> tr</a:t>
            </a:r>
            <a:r>
              <a:rPr lang="vi-VN" sz="2800" b="1">
                <a:solidFill>
                  <a:srgbClr val="0000CC"/>
                </a:solidFill>
                <a:latin typeface="Times New Roman" pitchFamily="18" charset="0"/>
                <a:cs typeface="Times New Roman" pitchFamily="18" charset="0"/>
              </a:rPr>
              <a:t>ư</a:t>
            </a:r>
            <a:r>
              <a:rPr lang="en-US" sz="2800" b="1">
                <a:solidFill>
                  <a:srgbClr val="0000CC"/>
                </a:solidFill>
                <a:latin typeface="Times New Roman" pitchFamily="18" charset="0"/>
                <a:cs typeface="Times New Roman" pitchFamily="18" charset="0"/>
              </a:rPr>
              <a:t>ớc của các biến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ta</a:t>
            </a:r>
            <a:r>
              <a:rPr lang="en-US" sz="2800" b="1" dirty="0">
                <a:solidFill>
                  <a:srgbClr val="0000CC"/>
                </a:solidFill>
                <a:latin typeface="Times New Roman" pitchFamily="18" charset="0"/>
                <a:cs typeface="Times New Roman" pitchFamily="18" charset="0"/>
              </a:rPr>
              <a:t> </a:t>
            </a:r>
            <a:r>
              <a:rPr lang="en-US" sz="2800" b="1" err="1">
                <a:solidFill>
                  <a:srgbClr val="0000CC"/>
                </a:solidFill>
                <a:latin typeface="Times New Roman" pitchFamily="18" charset="0"/>
                <a:cs typeface="Times New Roman" pitchFamily="18" charset="0"/>
              </a:rPr>
              <a:t>thay</a:t>
            </a:r>
            <a:r>
              <a:rPr lang="en-US" sz="2800" b="1">
                <a:solidFill>
                  <a:srgbClr val="0000CC"/>
                </a:solidFill>
                <a:latin typeface="Times New Roman" pitchFamily="18" charset="0"/>
                <a:cs typeface="Times New Roman" pitchFamily="18" charset="0"/>
              </a:rPr>
              <a:t> các giá trị </a:t>
            </a:r>
            <a:r>
              <a:rPr lang="en-US" sz="2800" b="1" dirty="0" err="1">
                <a:solidFill>
                  <a:srgbClr val="0000CC"/>
                </a:solidFill>
                <a:latin typeface="Times New Roman" pitchFamily="18" charset="0"/>
                <a:cs typeface="Times New Roman" pitchFamily="18" charset="0"/>
              </a:rPr>
              <a:t>cho</a:t>
            </a:r>
            <a:r>
              <a:rPr lang="en-US" sz="2800" b="1" dirty="0">
                <a:solidFill>
                  <a:srgbClr val="0000CC"/>
                </a:solidFill>
                <a:latin typeface="Times New Roman" pitchFamily="18" charset="0"/>
                <a:cs typeface="Times New Roman" pitchFamily="18" charset="0"/>
              </a:rPr>
              <a:t> </a:t>
            </a:r>
          </a:p>
          <a:p>
            <a:pPr fontAlgn="auto">
              <a:spcBef>
                <a:spcPts val="0"/>
              </a:spcBef>
              <a:spcAft>
                <a:spcPts val="0"/>
              </a:spcAft>
              <a:defRPr/>
            </a:pPr>
            <a:r>
              <a:rPr lang="en-US" sz="2800" b="1">
                <a:solidFill>
                  <a:srgbClr val="0000CC"/>
                </a:solidFill>
                <a:latin typeface="Times New Roman" pitchFamily="18" charset="0"/>
                <a:cs typeface="Times New Roman" pitchFamily="18" charset="0"/>
              </a:rPr>
              <a:t>tr</a:t>
            </a:r>
            <a:r>
              <a:rPr lang="vi-VN" sz="2800" b="1">
                <a:solidFill>
                  <a:srgbClr val="0000CC"/>
                </a:solidFill>
                <a:latin typeface="Times New Roman" pitchFamily="18" charset="0"/>
                <a:cs typeface="Times New Roman" pitchFamily="18" charset="0"/>
              </a:rPr>
              <a:t>ư</a:t>
            </a:r>
            <a:r>
              <a:rPr lang="en-US" sz="2800" b="1">
                <a:solidFill>
                  <a:srgbClr val="0000CC"/>
                </a:solidFill>
                <a:latin typeface="Times New Roman" pitchFamily="18" charset="0"/>
                <a:cs typeface="Times New Roman" pitchFamily="18" charset="0"/>
              </a:rPr>
              <a:t>ớc </a:t>
            </a:r>
            <a:r>
              <a:rPr lang="vi-VN" sz="2800" b="1">
                <a:solidFill>
                  <a:srgbClr val="0000CC"/>
                </a:solidFill>
                <a:latin typeface="Times New Roman" pitchFamily="18" charset="0"/>
                <a:cs typeface="Times New Roman" pitchFamily="18" charset="0"/>
              </a:rPr>
              <a:t>đ</a:t>
            </a:r>
            <a:r>
              <a:rPr lang="en-US" sz="2800" b="1">
                <a:solidFill>
                  <a:srgbClr val="0000CC"/>
                </a:solidFill>
                <a:latin typeface="Times New Roman" pitchFamily="18" charset="0"/>
                <a:cs typeface="Times New Roman" pitchFamily="18" charset="0"/>
              </a:rPr>
              <a:t>ó vào biểuthức rồi th</a:t>
            </a:r>
            <a:r>
              <a:rPr lang="vi-VN" sz="2800" b="1">
                <a:solidFill>
                  <a:srgbClr val="0000CC"/>
                </a:solidFill>
                <a:latin typeface="Times New Roman" pitchFamily="18" charset="0"/>
                <a:cs typeface="Times New Roman" pitchFamily="18" charset="0"/>
              </a:rPr>
              <a:t>ư</a:t>
            </a:r>
            <a:r>
              <a:rPr lang="en-US" sz="2800" b="1">
                <a:solidFill>
                  <a:srgbClr val="0000CC"/>
                </a:solidFill>
                <a:latin typeface="Times New Roman" pitchFamily="18" charset="0"/>
                <a:cs typeface="Times New Roman" pitchFamily="18" charset="0"/>
              </a:rPr>
              <a:t>cï hiện các phép </a:t>
            </a:r>
            <a:r>
              <a:rPr lang="en-US" sz="2800" b="1" err="1">
                <a:solidFill>
                  <a:srgbClr val="0000CC"/>
                </a:solidFill>
                <a:latin typeface="Times New Roman" pitchFamily="18" charset="0"/>
                <a:cs typeface="Times New Roman" pitchFamily="18" charset="0"/>
              </a:rPr>
              <a:t>tính</a:t>
            </a:r>
            <a:r>
              <a:rPr lang="en-US" sz="2800" b="1">
                <a:solidFill>
                  <a:srgbClr val="0000CC"/>
                </a:solidFill>
                <a:latin typeface="Times New Roman" pitchFamily="18" charset="0"/>
                <a:cs typeface="Times New Roman" pitchFamily="18" charset="0"/>
              </a:rPr>
              <a:t> .</a:t>
            </a:r>
            <a:endParaRPr lang="en-US" sz="2800" b="1" dirty="0">
              <a:solidFill>
                <a:srgbClr val="0000CC"/>
              </a:solidFill>
              <a:latin typeface="Times New Roman" pitchFamily="18" charset="0"/>
              <a:cs typeface="Times New Roman" pitchFamily="18" charset="0"/>
            </a:endParaRPr>
          </a:p>
        </p:txBody>
      </p:sp>
      <p:sp>
        <p:nvSpPr>
          <p:cNvPr id="12" name="Rectangle 3"/>
          <p:cNvSpPr txBox="1">
            <a:spLocks noChangeArrowheads="1"/>
          </p:cNvSpPr>
          <p:nvPr/>
        </p:nvSpPr>
        <p:spPr>
          <a:xfrm>
            <a:off x="381000" y="304800"/>
            <a:ext cx="8763000" cy="698500"/>
          </a:xfrm>
          <a:prstGeom prst="rect">
            <a:avLst/>
          </a:prstGeom>
        </p:spPr>
        <p:txBody>
          <a:bodyPr/>
          <a:lstStyle/>
          <a:p>
            <a:pPr marL="274320" indent="-274320" fontAlgn="auto">
              <a:spcBef>
                <a:spcPct val="30000"/>
              </a:spcBef>
              <a:spcAft>
                <a:spcPts val="0"/>
              </a:spcAft>
              <a:buClr>
                <a:schemeClr val="accent3"/>
              </a:buClr>
              <a:buSzPct val="95000"/>
              <a:defRPr/>
            </a:pPr>
            <a:r>
              <a:rPr lang="en-US" sz="3100" b="1" u="sng">
                <a:solidFill>
                  <a:srgbClr val="FF0000"/>
                </a:solidFill>
                <a:latin typeface="Times New Roman"/>
                <a:cs typeface="+mn-cs"/>
              </a:rPr>
              <a:t>Cách </a:t>
            </a:r>
            <a:r>
              <a:rPr lang="en-US" sz="3100" b="1" u="sng" err="1">
                <a:solidFill>
                  <a:srgbClr val="FF0000"/>
                </a:solidFill>
                <a:latin typeface="Times New Roman"/>
                <a:cs typeface="+mn-cs"/>
              </a:rPr>
              <a:t>tính</a:t>
            </a:r>
            <a:r>
              <a:rPr lang="en-US" sz="3100" b="1" u="sng">
                <a:solidFill>
                  <a:srgbClr val="FF0000"/>
                </a:solidFill>
                <a:latin typeface="Times New Roman"/>
                <a:cs typeface="+mn-cs"/>
              </a:rPr>
              <a:t> giá trị của một biểu thức </a:t>
            </a:r>
            <a:r>
              <a:rPr lang="vi-VN" sz="3100" b="1" u="sng">
                <a:solidFill>
                  <a:srgbClr val="FF0000"/>
                </a:solidFill>
                <a:latin typeface="Times New Roman"/>
                <a:cs typeface="+mn-cs"/>
              </a:rPr>
              <a:t>đ</a:t>
            </a:r>
            <a:r>
              <a:rPr lang="en-US" sz="3100" b="1" u="sng">
                <a:solidFill>
                  <a:srgbClr val="FF0000"/>
                </a:solidFill>
                <a:latin typeface="Times New Roman"/>
                <a:cs typeface="+mn-cs"/>
              </a:rPr>
              <a:t>ại số </a:t>
            </a:r>
            <a:r>
              <a:rPr lang="en-US" sz="3100" b="1" u="sng" dirty="0">
                <a:solidFill>
                  <a:srgbClr val="FF0000"/>
                </a:solidFill>
                <a:latin typeface="Times New Roman"/>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anim calcmode="lin" valueType="num">
                                      <p:cBhvr>
                                        <p:cTn id="8" dur="500" fill="hold"/>
                                        <p:tgtEl>
                                          <p:spTgt spid="11"/>
                                        </p:tgtEl>
                                        <p:attrNameLst>
                                          <p:attrName>ppt_x</p:attrName>
                                        </p:attrNameLst>
                                      </p:cBhvr>
                                      <p:tavLst>
                                        <p:tav tm="0">
                                          <p:val>
                                            <p:strVal val="#ppt_x-.1"/>
                                          </p:val>
                                        </p:tav>
                                        <p:tav tm="100000">
                                          <p:val>
                                            <p:strVal val="#ppt_x"/>
                                          </p:val>
                                        </p:tav>
                                      </p:tavLst>
                                    </p:anim>
                                    <p:anim calcmode="lin" valueType="num">
                                      <p:cBhvr>
                                        <p:cTn id="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69863" y="26988"/>
            <a:ext cx="2667000" cy="609600"/>
          </a:xfrm>
          <a:prstGeom prst="rect">
            <a:avLst/>
          </a:prstGeom>
        </p:spPr>
        <p:txBody>
          <a:bodyPr/>
          <a:lstStyle/>
          <a:p>
            <a:pPr marL="274320" indent="-274320" fontAlgn="auto">
              <a:spcBef>
                <a:spcPct val="30000"/>
              </a:spcBef>
              <a:spcAft>
                <a:spcPts val="0"/>
              </a:spcAft>
              <a:buClr>
                <a:schemeClr val="accent3"/>
              </a:buClr>
              <a:buSzPct val="95000"/>
              <a:defRPr/>
            </a:pPr>
            <a:r>
              <a:rPr lang="en-US" sz="3200" b="1" u="sng">
                <a:solidFill>
                  <a:srgbClr val="FF0000"/>
                </a:solidFill>
                <a:latin typeface="Times New Roman"/>
                <a:cs typeface="+mn-cs"/>
              </a:rPr>
              <a:t>2. Áp dụng:</a:t>
            </a:r>
            <a:endParaRPr lang="en-US" sz="3200" b="1" u="sng" dirty="0">
              <a:solidFill>
                <a:srgbClr val="FF0000"/>
              </a:solidFill>
              <a:latin typeface="Times New Roman"/>
              <a:cs typeface="+mn-cs"/>
            </a:endParaRPr>
          </a:p>
        </p:txBody>
      </p:sp>
      <p:sp>
        <p:nvSpPr>
          <p:cNvPr id="8195" name="Text Box 4"/>
          <p:cNvSpPr txBox="1">
            <a:spLocks noChangeArrowheads="1"/>
          </p:cNvSpPr>
          <p:nvPr/>
        </p:nvSpPr>
        <p:spPr bwMode="auto">
          <a:xfrm>
            <a:off x="1066800" y="5410200"/>
            <a:ext cx="8077200"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30000"/>
              </a:spcBef>
            </a:pPr>
            <a:endParaRPr lang="en-US" sz="2000" b="1" baseline="30000">
              <a:solidFill>
                <a:schemeClr val="accent2"/>
              </a:solidFill>
              <a:latin typeface="Times New Roman" pitchFamily="18" charset="0"/>
              <a:sym typeface="Symbol" pitchFamily="18" charset="2"/>
            </a:endParaRPr>
          </a:p>
        </p:txBody>
      </p:sp>
      <p:sp>
        <p:nvSpPr>
          <p:cNvPr id="8196" name="Text Box 5"/>
          <p:cNvSpPr txBox="1">
            <a:spLocks noChangeArrowheads="1"/>
          </p:cNvSpPr>
          <p:nvPr/>
        </p:nvSpPr>
        <p:spPr bwMode="auto">
          <a:xfrm>
            <a:off x="8442325" y="7026275"/>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3200">
              <a:latin typeface="Times New Roman" pitchFamily="18" charset="0"/>
            </a:endParaRPr>
          </a:p>
        </p:txBody>
      </p:sp>
      <p:sp>
        <p:nvSpPr>
          <p:cNvPr id="8197" name="Rectangle 8"/>
          <p:cNvSpPr>
            <a:spLocks noChangeArrowheads="1"/>
          </p:cNvSpPr>
          <p:nvPr/>
        </p:nvSpPr>
        <p:spPr bwMode="auto">
          <a:xfrm>
            <a:off x="4268788" y="6537325"/>
            <a:ext cx="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4800">
              <a:latin typeface="Times New Roman" pitchFamily="18" charset="0"/>
            </a:endParaRPr>
          </a:p>
        </p:txBody>
      </p:sp>
      <p:sp>
        <p:nvSpPr>
          <p:cNvPr id="8198" name="Text Box 9"/>
          <p:cNvSpPr txBox="1">
            <a:spLocks noChangeArrowheads="1"/>
          </p:cNvSpPr>
          <p:nvPr/>
        </p:nvSpPr>
        <p:spPr bwMode="auto">
          <a:xfrm>
            <a:off x="304800" y="609600"/>
            <a:ext cx="7848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CC"/>
                </a:solidFill>
                <a:latin typeface="Times New Roman" pitchFamily="18" charset="0"/>
              </a:rPr>
              <a:t>     Tính giá trị của biểu thức </a:t>
            </a:r>
            <a:r>
              <a:rPr lang="en-US" sz="2800" b="1">
                <a:solidFill>
                  <a:schemeClr val="tx2"/>
                </a:solidFill>
                <a:latin typeface="Times New Roman" pitchFamily="18" charset="0"/>
              </a:rPr>
              <a:t>3</a:t>
            </a:r>
            <a:r>
              <a:rPr lang="en-US" sz="2800" b="1">
                <a:solidFill>
                  <a:srgbClr val="0000CC"/>
                </a:solidFill>
                <a:latin typeface="Times New Roman" pitchFamily="18" charset="0"/>
              </a:rPr>
              <a:t>     </a:t>
            </a:r>
            <a:r>
              <a:rPr lang="en-US" sz="2800" b="1">
                <a:solidFill>
                  <a:schemeClr val="tx2"/>
                </a:solidFill>
                <a:latin typeface="Times New Roman" pitchFamily="18" charset="0"/>
              </a:rPr>
              <a:t>- 9x</a:t>
            </a:r>
          </a:p>
          <a:p>
            <a:pPr eaLnBrk="1" hangingPunct="1"/>
            <a:r>
              <a:rPr lang="en-US" sz="2800" b="1">
                <a:solidFill>
                  <a:srgbClr val="0000CC"/>
                </a:solidFill>
                <a:latin typeface="Times New Roman" pitchFamily="18" charset="0"/>
              </a:rPr>
              <a:t>          tại x =</a:t>
            </a:r>
            <a:r>
              <a:rPr lang="en-US" sz="2800" b="1">
                <a:latin typeface="Times New Roman" pitchFamily="18" charset="0"/>
              </a:rPr>
              <a:t>1 </a:t>
            </a:r>
            <a:r>
              <a:rPr lang="en-US" sz="2800" b="1">
                <a:solidFill>
                  <a:srgbClr val="0000CC"/>
                </a:solidFill>
                <a:latin typeface="Times New Roman" pitchFamily="18" charset="0"/>
              </a:rPr>
              <a:t>và tại x = </a:t>
            </a:r>
          </a:p>
        </p:txBody>
      </p:sp>
      <p:graphicFrame>
        <p:nvGraphicFramePr>
          <p:cNvPr id="8199" name="Object 20"/>
          <p:cNvGraphicFramePr>
            <a:graphicFrameLocks noChangeAspect="1"/>
          </p:cNvGraphicFramePr>
          <p:nvPr/>
        </p:nvGraphicFramePr>
        <p:xfrm>
          <a:off x="4038600" y="990600"/>
          <a:ext cx="381000" cy="685800"/>
        </p:xfrm>
        <a:graphic>
          <a:graphicData uri="http://schemas.openxmlformats.org/presentationml/2006/ole">
            <mc:AlternateContent xmlns:mc="http://schemas.openxmlformats.org/markup-compatibility/2006">
              <mc:Choice xmlns:v="urn:schemas-microsoft-com:vml" Requires="v">
                <p:oleObj spid="_x0000_s8237" name="Equation" r:id="rId3" imgW="139639" imgH="393529" progId="Equation.3">
                  <p:embed/>
                </p:oleObj>
              </mc:Choice>
              <mc:Fallback>
                <p:oleObj name="Equation" r:id="rId3" imgW="139639" imgH="393529" progId="Equation.3">
                  <p:embed/>
                  <p:pic>
                    <p:nvPicPr>
                      <p:cNvPr id="0" name="Object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990600"/>
                        <a:ext cx="381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27"/>
          <p:cNvGraphicFramePr>
            <a:graphicFrameLocks noChangeAspect="1"/>
          </p:cNvGraphicFramePr>
          <p:nvPr/>
        </p:nvGraphicFramePr>
        <p:xfrm>
          <a:off x="5791200" y="1828800"/>
          <a:ext cx="474663" cy="762000"/>
        </p:xfrm>
        <a:graphic>
          <a:graphicData uri="http://schemas.openxmlformats.org/presentationml/2006/ole">
            <mc:AlternateContent xmlns:mc="http://schemas.openxmlformats.org/markup-compatibility/2006">
              <mc:Choice xmlns:v="urn:schemas-microsoft-com:vml" Requires="v">
                <p:oleObj spid="_x0000_s8238" name="Equation" r:id="rId5" imgW="139639" imgH="393529" progId="Equation.3">
                  <p:embed/>
                </p:oleObj>
              </mc:Choice>
              <mc:Fallback>
                <p:oleObj name="Equation" r:id="rId5" imgW="139639" imgH="393529" progId="Equation.3">
                  <p:embed/>
                  <p:pic>
                    <p:nvPicPr>
                      <p:cNvPr id="0" name="Object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1828800"/>
                        <a:ext cx="4746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28"/>
          <p:cNvGraphicFramePr>
            <a:graphicFrameLocks noChangeAspect="1"/>
          </p:cNvGraphicFramePr>
          <p:nvPr/>
        </p:nvGraphicFramePr>
        <p:xfrm>
          <a:off x="4572000" y="2590800"/>
          <a:ext cx="485775" cy="635000"/>
        </p:xfrm>
        <a:graphic>
          <a:graphicData uri="http://schemas.openxmlformats.org/presentationml/2006/ole">
            <mc:AlternateContent xmlns:mc="http://schemas.openxmlformats.org/markup-compatibility/2006">
              <mc:Choice xmlns:v="urn:schemas-microsoft-com:vml" Requires="v">
                <p:oleObj spid="_x0000_s8239" name="Equation" r:id="rId6" imgW="177569" imgH="202936" progId="Equation.3">
                  <p:embed/>
                </p:oleObj>
              </mc:Choice>
              <mc:Fallback>
                <p:oleObj name="Equation" r:id="rId6" imgW="177569" imgH="202936" progId="Equation.3">
                  <p:embed/>
                  <p:pic>
                    <p:nvPicPr>
                      <p:cNvPr id="0" name="Object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2590800"/>
                        <a:ext cx="48577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29"/>
          <p:cNvGraphicFramePr>
            <a:graphicFrameLocks noChangeAspect="1"/>
          </p:cNvGraphicFramePr>
          <p:nvPr/>
        </p:nvGraphicFramePr>
        <p:xfrm>
          <a:off x="7315200" y="2590800"/>
          <a:ext cx="474663" cy="914400"/>
        </p:xfrm>
        <a:graphic>
          <a:graphicData uri="http://schemas.openxmlformats.org/presentationml/2006/ole">
            <mc:AlternateContent xmlns:mc="http://schemas.openxmlformats.org/markup-compatibility/2006">
              <mc:Choice xmlns:v="urn:schemas-microsoft-com:vml" Requires="v">
                <p:oleObj spid="_x0000_s8240" name="Equation" r:id="rId8" imgW="139639" imgH="393529" progId="Equation.3">
                  <p:embed/>
                </p:oleObj>
              </mc:Choice>
              <mc:Fallback>
                <p:oleObj name="Equation" r:id="rId8" imgW="139639" imgH="393529" progId="Equation.3">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590800"/>
                        <a:ext cx="4746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 name="Object 31"/>
          <p:cNvGraphicFramePr>
            <a:graphicFrameLocks noChangeAspect="1"/>
          </p:cNvGraphicFramePr>
          <p:nvPr/>
        </p:nvGraphicFramePr>
        <p:xfrm>
          <a:off x="6172200" y="2438400"/>
          <a:ext cx="593725" cy="1073150"/>
        </p:xfrm>
        <a:graphic>
          <a:graphicData uri="http://schemas.openxmlformats.org/presentationml/2006/ole">
            <mc:AlternateContent xmlns:mc="http://schemas.openxmlformats.org/markup-compatibility/2006">
              <mc:Choice xmlns:v="urn:schemas-microsoft-com:vml" Requires="v">
                <p:oleObj spid="_x0000_s8241" name="Equation" r:id="rId9" imgW="330057" imgH="469696" progId="Equation.3">
                  <p:embed/>
                </p:oleObj>
              </mc:Choice>
              <mc:Fallback>
                <p:oleObj name="Equation" r:id="rId9" imgW="330057" imgH="469696" progId="Equation.3">
                  <p:embed/>
                  <p:pic>
                    <p:nvPicPr>
                      <p:cNvPr id="0" name="Object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72200" y="2438400"/>
                        <a:ext cx="593725"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 name="Object 32"/>
          <p:cNvGraphicFramePr>
            <a:graphicFrameLocks noChangeAspect="1"/>
          </p:cNvGraphicFramePr>
          <p:nvPr/>
        </p:nvGraphicFramePr>
        <p:xfrm>
          <a:off x="6172200" y="3581400"/>
          <a:ext cx="474663" cy="914400"/>
        </p:xfrm>
        <a:graphic>
          <a:graphicData uri="http://schemas.openxmlformats.org/presentationml/2006/ole">
            <mc:AlternateContent xmlns:mc="http://schemas.openxmlformats.org/markup-compatibility/2006">
              <mc:Choice xmlns:v="urn:schemas-microsoft-com:vml" Requires="v">
                <p:oleObj spid="_x0000_s8242" name="Equation" r:id="rId11" imgW="139639" imgH="393529" progId="Equation.3">
                  <p:embed/>
                </p:oleObj>
              </mc:Choice>
              <mc:Fallback>
                <p:oleObj name="Equation" r:id="rId11" imgW="139639" imgH="393529" progId="Equation.3">
                  <p:embed/>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581400"/>
                        <a:ext cx="4746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 name="Object 34"/>
          <p:cNvGraphicFramePr>
            <a:graphicFrameLocks noChangeAspect="1"/>
          </p:cNvGraphicFramePr>
          <p:nvPr/>
        </p:nvGraphicFramePr>
        <p:xfrm>
          <a:off x="6248400" y="4419600"/>
          <a:ext cx="658813" cy="882650"/>
        </p:xfrm>
        <a:graphic>
          <a:graphicData uri="http://schemas.openxmlformats.org/presentationml/2006/ole">
            <mc:AlternateContent xmlns:mc="http://schemas.openxmlformats.org/markup-compatibility/2006">
              <mc:Choice xmlns:v="urn:schemas-microsoft-com:vml" Requires="v">
                <p:oleObj spid="_x0000_s8243" name="Equation" r:id="rId12" imgW="355292" imgH="393359" progId="Equation.3">
                  <p:embed/>
                </p:oleObj>
              </mc:Choice>
              <mc:Fallback>
                <p:oleObj name="Equation" r:id="rId12" imgW="355292" imgH="393359" progId="Equation.3">
                  <p:embed/>
                  <p:pic>
                    <p:nvPicPr>
                      <p:cNvPr id="0" name="Object 3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48400" y="4419600"/>
                        <a:ext cx="658813"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06" name="Object 39"/>
          <p:cNvGraphicFramePr>
            <a:graphicFrameLocks noChangeAspect="1"/>
          </p:cNvGraphicFramePr>
          <p:nvPr/>
        </p:nvGraphicFramePr>
        <p:xfrm>
          <a:off x="5029200" y="457200"/>
          <a:ext cx="422275" cy="635000"/>
        </p:xfrm>
        <a:graphic>
          <a:graphicData uri="http://schemas.openxmlformats.org/presentationml/2006/ole">
            <mc:AlternateContent xmlns:mc="http://schemas.openxmlformats.org/markup-compatibility/2006">
              <mc:Choice xmlns:v="urn:schemas-microsoft-com:vml" Requires="v">
                <p:oleObj spid="_x0000_s8244" name="Equation" r:id="rId14" imgW="177569" imgH="202936" progId="Equation.3">
                  <p:embed/>
                </p:oleObj>
              </mc:Choice>
              <mc:Fallback>
                <p:oleObj name="Equation" r:id="rId14" imgW="177569" imgH="202936" progId="Equation.3">
                  <p:embed/>
                  <p:pic>
                    <p:nvPicPr>
                      <p:cNvPr id="0" name="Object 3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29200" y="457200"/>
                        <a:ext cx="42227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 name="TextBox 22"/>
          <p:cNvSpPr txBox="1">
            <a:spLocks noChangeArrowheads="1"/>
          </p:cNvSpPr>
          <p:nvPr/>
        </p:nvSpPr>
        <p:spPr bwMode="auto">
          <a:xfrm>
            <a:off x="228600" y="1752600"/>
            <a:ext cx="3886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sz="2400" b="1">
                <a:latin typeface="Times New Roman" pitchFamily="18" charset="0"/>
              </a:rPr>
              <a:t>Thay  x = 1 vào biểu thức:</a:t>
            </a:r>
          </a:p>
          <a:p>
            <a:pPr eaLnBrk="1" hangingPunct="1"/>
            <a:r>
              <a:rPr lang="en-US" sz="2400" b="1">
                <a:latin typeface="Times New Roman" pitchFamily="18" charset="0"/>
              </a:rPr>
              <a:t>  </a:t>
            </a:r>
          </a:p>
          <a:p>
            <a:pPr eaLnBrk="1" hangingPunct="1"/>
            <a:r>
              <a:rPr lang="en-US" sz="2400" b="1">
                <a:latin typeface="Times New Roman" pitchFamily="18" charset="0"/>
              </a:rPr>
              <a:t>3        – 9 x</a:t>
            </a:r>
            <a:endParaRPr lang="en-US" sz="2400">
              <a:latin typeface="Times New Roman" pitchFamily="18" charset="0"/>
            </a:endParaRPr>
          </a:p>
        </p:txBody>
      </p:sp>
      <p:graphicFrame>
        <p:nvGraphicFramePr>
          <p:cNvPr id="49177" name="Object 25"/>
          <p:cNvGraphicFramePr>
            <a:graphicFrameLocks noChangeAspect="1"/>
          </p:cNvGraphicFramePr>
          <p:nvPr/>
        </p:nvGraphicFramePr>
        <p:xfrm>
          <a:off x="533400" y="2286000"/>
          <a:ext cx="485775" cy="635000"/>
        </p:xfrm>
        <a:graphic>
          <a:graphicData uri="http://schemas.openxmlformats.org/presentationml/2006/ole">
            <mc:AlternateContent xmlns:mc="http://schemas.openxmlformats.org/markup-compatibility/2006">
              <mc:Choice xmlns:v="urn:schemas-microsoft-com:vml" Requires="v">
                <p:oleObj spid="_x0000_s8245" name="Equation" r:id="rId16" imgW="177569" imgH="202936" progId="Equation.3">
                  <p:embed/>
                </p:oleObj>
              </mc:Choice>
              <mc:Fallback>
                <p:oleObj name="Equation" r:id="rId16" imgW="177569" imgH="202936" progId="Equation.3">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2286000"/>
                        <a:ext cx="485775"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25"/>
          <p:cNvSpPr txBox="1">
            <a:spLocks noChangeArrowheads="1"/>
          </p:cNvSpPr>
          <p:nvPr/>
        </p:nvSpPr>
        <p:spPr bwMode="auto">
          <a:xfrm>
            <a:off x="457200" y="3200400"/>
            <a:ext cx="20367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latin typeface="Times New Roman" pitchFamily="18" charset="0"/>
              </a:rPr>
              <a:t>=  3.    -  9.1 </a:t>
            </a:r>
          </a:p>
          <a:p>
            <a:pPr eaLnBrk="1" hangingPunct="1"/>
            <a:endParaRPr lang="en-US" sz="2800">
              <a:latin typeface="Times New Roman" pitchFamily="18" charset="0"/>
            </a:endParaRPr>
          </a:p>
        </p:txBody>
      </p:sp>
      <p:graphicFrame>
        <p:nvGraphicFramePr>
          <p:cNvPr id="49178" name="Object 26"/>
          <p:cNvGraphicFramePr>
            <a:graphicFrameLocks noChangeAspect="1"/>
          </p:cNvGraphicFramePr>
          <p:nvPr/>
        </p:nvGraphicFramePr>
        <p:xfrm>
          <a:off x="1143000" y="3200400"/>
          <a:ext cx="441325" cy="457200"/>
        </p:xfrm>
        <a:graphic>
          <a:graphicData uri="http://schemas.openxmlformats.org/presentationml/2006/ole">
            <mc:AlternateContent xmlns:mc="http://schemas.openxmlformats.org/markup-compatibility/2006">
              <mc:Choice xmlns:v="urn:schemas-microsoft-com:vml" Requires="v">
                <p:oleObj spid="_x0000_s8246" name="Equation" r:id="rId17" imgW="152334" imgH="190417" progId="Equation.3">
                  <p:embed/>
                </p:oleObj>
              </mc:Choice>
              <mc:Fallback>
                <p:oleObj name="Equation" r:id="rId17" imgW="152334" imgH="190417" progId="Equation.3">
                  <p:embed/>
                  <p:pic>
                    <p:nvPicPr>
                      <p:cNvPr id="0" name="Object 2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43000" y="3200400"/>
                        <a:ext cx="441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TextBox 28"/>
          <p:cNvSpPr txBox="1">
            <a:spLocks noChangeArrowheads="1"/>
          </p:cNvSpPr>
          <p:nvPr/>
        </p:nvSpPr>
        <p:spPr bwMode="auto">
          <a:xfrm>
            <a:off x="381000" y="3657600"/>
            <a:ext cx="1406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latin typeface="Times New Roman" pitchFamily="18" charset="0"/>
              </a:rPr>
              <a:t> =  3 – 9</a:t>
            </a:r>
            <a:endParaRPr lang="en-US" sz="2800">
              <a:latin typeface="Times New Roman" pitchFamily="18" charset="0"/>
            </a:endParaRPr>
          </a:p>
        </p:txBody>
      </p:sp>
      <p:sp>
        <p:nvSpPr>
          <p:cNvPr id="30" name="Rectangle 29"/>
          <p:cNvSpPr>
            <a:spLocks noChangeArrowheads="1"/>
          </p:cNvSpPr>
          <p:nvPr/>
        </p:nvSpPr>
        <p:spPr bwMode="auto">
          <a:xfrm>
            <a:off x="457200" y="4267200"/>
            <a:ext cx="1046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latin typeface="Times New Roman" pitchFamily="18" charset="0"/>
              </a:rPr>
              <a:t> =  - 6</a:t>
            </a:r>
            <a:endParaRPr lang="en-US" sz="2800">
              <a:latin typeface="Times New Roman" pitchFamily="18" charset="0"/>
            </a:endParaRPr>
          </a:p>
        </p:txBody>
      </p:sp>
      <p:sp>
        <p:nvSpPr>
          <p:cNvPr id="32" name="Rectangle 31"/>
          <p:cNvSpPr>
            <a:spLocks noChangeArrowheads="1"/>
          </p:cNvSpPr>
          <p:nvPr/>
        </p:nvSpPr>
        <p:spPr bwMode="auto">
          <a:xfrm>
            <a:off x="4114800" y="1905000"/>
            <a:ext cx="457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Tx/>
              <a:buChar char="•"/>
            </a:pPr>
            <a:r>
              <a:rPr lang="en-US" sz="2800" b="1">
                <a:latin typeface="Times New Roman" pitchFamily="18" charset="0"/>
              </a:rPr>
              <a:t>Thay x  =      vào biểu thức:</a:t>
            </a:r>
          </a:p>
          <a:p>
            <a:pPr>
              <a:buFontTx/>
              <a:buChar char="•"/>
            </a:pPr>
            <a:endParaRPr lang="en-US" sz="2800" b="1">
              <a:latin typeface="Times New Roman" pitchFamily="18" charset="0"/>
            </a:endParaRPr>
          </a:p>
          <a:p>
            <a:r>
              <a:rPr lang="en-US" sz="2800" b="1">
                <a:latin typeface="Times New Roman" pitchFamily="18" charset="0"/>
              </a:rPr>
              <a:t>  3     - 9x = 3.        - 9.</a:t>
            </a:r>
          </a:p>
          <a:p>
            <a:endParaRPr lang="en-US" sz="2800">
              <a:latin typeface="Times New Roman" pitchFamily="18" charset="0"/>
            </a:endParaRPr>
          </a:p>
        </p:txBody>
      </p:sp>
      <p:sp>
        <p:nvSpPr>
          <p:cNvPr id="35" name="TextBox 34"/>
          <p:cNvSpPr txBox="1">
            <a:spLocks noChangeArrowheads="1"/>
          </p:cNvSpPr>
          <p:nvPr/>
        </p:nvSpPr>
        <p:spPr bwMode="auto">
          <a:xfrm>
            <a:off x="5638800" y="3657600"/>
            <a:ext cx="2057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latin typeface="Times New Roman" pitchFamily="18" charset="0"/>
              </a:rPr>
              <a:t>=        -3</a:t>
            </a:r>
          </a:p>
          <a:p>
            <a:pPr eaLnBrk="1" hangingPunct="1"/>
            <a:r>
              <a:rPr lang="en-US" sz="3200" b="1">
                <a:latin typeface="Times New Roman" pitchFamily="18" charset="0"/>
              </a:rPr>
              <a:t> </a:t>
            </a:r>
          </a:p>
          <a:p>
            <a:pPr eaLnBrk="1" hangingPunct="1"/>
            <a:endParaRPr lang="en-US" sz="3200">
              <a:latin typeface="Times New Roman" pitchFamily="18" charset="0"/>
            </a:endParaRPr>
          </a:p>
        </p:txBody>
      </p:sp>
      <p:sp>
        <p:nvSpPr>
          <p:cNvPr id="36" name="TextBox 35"/>
          <p:cNvSpPr txBox="1">
            <a:spLocks noChangeArrowheads="1"/>
          </p:cNvSpPr>
          <p:nvPr/>
        </p:nvSpPr>
        <p:spPr bwMode="auto">
          <a:xfrm>
            <a:off x="5638800" y="4495800"/>
            <a:ext cx="5032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4400">
                <a:latin typeface="Times New Roman" pitchFamily="18" charset="0"/>
              </a:rPr>
              <a:t>=</a:t>
            </a:r>
          </a:p>
        </p:txBody>
      </p:sp>
      <p:cxnSp>
        <p:nvCxnSpPr>
          <p:cNvPr id="38" name="Straight Connector 37"/>
          <p:cNvCxnSpPr/>
          <p:nvPr/>
        </p:nvCxnSpPr>
        <p:spPr>
          <a:xfrm>
            <a:off x="3962400" y="1981200"/>
            <a:ext cx="0" cy="4419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
                                        <p:tgtEl>
                                          <p:spTgt spid="23"/>
                                        </p:tgtEl>
                                      </p:cBhvr>
                                    </p:animEffect>
                                    <p:anim calcmode="lin" valueType="num">
                                      <p:cBhvr>
                                        <p:cTn id="8" dur="400" fill="hold"/>
                                        <p:tgtEl>
                                          <p:spTgt spid="23"/>
                                        </p:tgtEl>
                                        <p:attrNameLst>
                                          <p:attrName>ppt_x</p:attrName>
                                        </p:attrNameLst>
                                      </p:cBhvr>
                                      <p:tavLst>
                                        <p:tav tm="0">
                                          <p:val>
                                            <p:strVal val="#ppt_x"/>
                                          </p:val>
                                        </p:tav>
                                        <p:tav tm="100000">
                                          <p:val>
                                            <p:strVal val="#ppt_x"/>
                                          </p:val>
                                        </p:tav>
                                      </p:tavLst>
                                    </p:anim>
                                    <p:anim calcmode="lin" valueType="num">
                                      <p:cBhvr>
                                        <p:cTn id="9" dur="400" fill="hold"/>
                                        <p:tgtEl>
                                          <p:spTgt spid="2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49177"/>
                                        </p:tgtEl>
                                        <p:attrNameLst>
                                          <p:attrName>style.visibility</p:attrName>
                                        </p:attrNameLst>
                                      </p:cBhvr>
                                      <p:to>
                                        <p:strVal val="visible"/>
                                      </p:to>
                                    </p:set>
                                    <p:animEffect transition="in" filter="fade">
                                      <p:cBhvr>
                                        <p:cTn id="14" dur="100"/>
                                        <p:tgtEl>
                                          <p:spTgt spid="49177"/>
                                        </p:tgtEl>
                                      </p:cBhvr>
                                    </p:animEffect>
                                    <p:anim calcmode="lin" valueType="num">
                                      <p:cBhvr>
                                        <p:cTn id="15" dur="400" fill="hold"/>
                                        <p:tgtEl>
                                          <p:spTgt spid="49177"/>
                                        </p:tgtEl>
                                        <p:attrNameLst>
                                          <p:attrName>ppt_x</p:attrName>
                                        </p:attrNameLst>
                                      </p:cBhvr>
                                      <p:tavLst>
                                        <p:tav tm="0">
                                          <p:val>
                                            <p:strVal val="#ppt_x"/>
                                          </p:val>
                                        </p:tav>
                                        <p:tav tm="100000">
                                          <p:val>
                                            <p:strVal val="#ppt_x"/>
                                          </p:val>
                                        </p:tav>
                                      </p:tavLst>
                                    </p:anim>
                                    <p:anim calcmode="lin" valueType="num">
                                      <p:cBhvr>
                                        <p:cTn id="16" dur="400" fill="hold"/>
                                        <p:tgtEl>
                                          <p:spTgt spid="49177"/>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4917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4917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2"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Scale>
                                      <p:cBhvr>
                                        <p:cTn id="23" dur="1000" decel="50000" fill="hold">
                                          <p:stCondLst>
                                            <p:cond delay="0"/>
                                          </p:stCondLst>
                                        </p:cTn>
                                        <p:tgtEl>
                                          <p:spTgt spid="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6"/>
                                        </p:tgtEl>
                                        <p:attrNameLst>
                                          <p:attrName>ppt_x</p:attrName>
                                          <p:attrName>ppt_y</p:attrName>
                                        </p:attrNameLst>
                                      </p:cBhvr>
                                    </p:animMotion>
                                    <p:animEffect transition="in" filter="fade">
                                      <p:cBhvr>
                                        <p:cTn id="25" dur="1000"/>
                                        <p:tgtEl>
                                          <p:spTgt spid="26"/>
                                        </p:tgtEl>
                                      </p:cBhvr>
                                    </p:animEffect>
                                  </p:childTnLst>
                                </p:cTn>
                              </p:par>
                              <p:par>
                                <p:cTn id="26" presetID="52" presetClass="entr" presetSubtype="0" fill="hold" nodeType="withEffect">
                                  <p:stCondLst>
                                    <p:cond delay="0"/>
                                  </p:stCondLst>
                                  <p:childTnLst>
                                    <p:set>
                                      <p:cBhvr>
                                        <p:cTn id="27" dur="1" fill="hold">
                                          <p:stCondLst>
                                            <p:cond delay="0"/>
                                          </p:stCondLst>
                                        </p:cTn>
                                        <p:tgtEl>
                                          <p:spTgt spid="49178"/>
                                        </p:tgtEl>
                                        <p:attrNameLst>
                                          <p:attrName>style.visibility</p:attrName>
                                        </p:attrNameLst>
                                      </p:cBhvr>
                                      <p:to>
                                        <p:strVal val="visible"/>
                                      </p:to>
                                    </p:set>
                                    <p:animScale>
                                      <p:cBhvr>
                                        <p:cTn id="28" dur="1000" decel="50000" fill="hold">
                                          <p:stCondLst>
                                            <p:cond delay="0"/>
                                          </p:stCondLst>
                                        </p:cTn>
                                        <p:tgtEl>
                                          <p:spTgt spid="491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9178"/>
                                        </p:tgtEl>
                                        <p:attrNameLst>
                                          <p:attrName>ppt_x</p:attrName>
                                          <p:attrName>ppt_y</p:attrName>
                                        </p:attrNameLst>
                                      </p:cBhvr>
                                    </p:animMotion>
                                    <p:animEffect transition="in" filter="fade">
                                      <p:cBhvr>
                                        <p:cTn id="30" dur="1000"/>
                                        <p:tgtEl>
                                          <p:spTgt spid="4917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3"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100"/>
                                        <p:tgtEl>
                                          <p:spTgt spid="29"/>
                                        </p:tgtEl>
                                      </p:cBhvr>
                                    </p:animEffect>
                                    <p:anim calcmode="lin" valueType="num">
                                      <p:cBhvr>
                                        <p:cTn id="36" dur="400" fill="hold"/>
                                        <p:tgtEl>
                                          <p:spTgt spid="29"/>
                                        </p:tgtEl>
                                        <p:attrNameLst>
                                          <p:attrName>ppt_x</p:attrName>
                                        </p:attrNameLst>
                                      </p:cBhvr>
                                      <p:tavLst>
                                        <p:tav tm="0">
                                          <p:val>
                                            <p:strVal val="#ppt_x"/>
                                          </p:val>
                                        </p:tav>
                                        <p:tav tm="100000">
                                          <p:val>
                                            <p:strVal val="#ppt_x"/>
                                          </p:val>
                                        </p:tav>
                                      </p:tavLst>
                                    </p:anim>
                                    <p:anim calcmode="lin" valueType="num">
                                      <p:cBhvr>
                                        <p:cTn id="37" dur="400" fill="hold"/>
                                        <p:tgtEl>
                                          <p:spTgt spid="29"/>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2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2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52" presetClass="entr" presetSubtype="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Scale>
                                      <p:cBhvr>
                                        <p:cTn id="44"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30"/>
                                        </p:tgtEl>
                                        <p:attrNameLst>
                                          <p:attrName>ppt_x</p:attrName>
                                          <p:attrName>ppt_y</p:attrName>
                                        </p:attrNameLst>
                                      </p:cBhvr>
                                    </p:animMotion>
                                    <p:animEffect transition="in" filter="fade">
                                      <p:cBhvr>
                                        <p:cTn id="46" dur="1000"/>
                                        <p:tgtEl>
                                          <p:spTgt spid="3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0"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edge">
                                      <p:cBhvr>
                                        <p:cTn id="51" dur="2000"/>
                                        <p:tgtEl>
                                          <p:spTgt spid="13"/>
                                        </p:tgtEl>
                                      </p:cBhvr>
                                    </p:animEffect>
                                  </p:childTnLst>
                                </p:cTn>
                              </p:par>
                              <p:par>
                                <p:cTn id="52" presetID="20" presetClass="entr" presetSubtype="0" fill="hold"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edge">
                                      <p:cBhvr>
                                        <p:cTn id="54" dur="2000"/>
                                        <p:tgtEl>
                                          <p:spTgt spid="14"/>
                                        </p:tgtEl>
                                      </p:cBhvr>
                                    </p:animEffect>
                                  </p:childTnLst>
                                </p:cTn>
                              </p:par>
                              <p:par>
                                <p:cTn id="55" presetID="20" presetClass="entr" presetSubtype="0" fill="hold"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edge">
                                      <p:cBhvr>
                                        <p:cTn id="57" dur="2000"/>
                                        <p:tgtEl>
                                          <p:spTgt spid="15"/>
                                        </p:tgtEl>
                                      </p:cBhvr>
                                    </p:animEffect>
                                  </p:childTnLst>
                                </p:cTn>
                              </p:par>
                              <p:par>
                                <p:cTn id="58" presetID="20" presetClass="entr" presetSubtype="0" fill="hold"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edge">
                                      <p:cBhvr>
                                        <p:cTn id="60" dur="2000"/>
                                        <p:tgtEl>
                                          <p:spTgt spid="16"/>
                                        </p:tgtEl>
                                      </p:cBhvr>
                                    </p:animEffect>
                                  </p:childTnLst>
                                </p:cTn>
                              </p:par>
                              <p:par>
                                <p:cTn id="61" presetID="20" presetClass="entr" presetSubtype="0"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edge">
                                      <p:cBhvr>
                                        <p:cTn id="63" dur="2000"/>
                                        <p:tgtEl>
                                          <p:spTgt spid="17"/>
                                        </p:tgtEl>
                                      </p:cBhvr>
                                    </p:animEffect>
                                  </p:childTnLst>
                                </p:cTn>
                              </p:par>
                              <p:par>
                                <p:cTn id="64" presetID="20" presetClass="entr" presetSubtype="0" fill="hold"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edge">
                                      <p:cBhvr>
                                        <p:cTn id="66" dur="2000"/>
                                        <p:tgtEl>
                                          <p:spTgt spid="18"/>
                                        </p:tgtEl>
                                      </p:cBhvr>
                                    </p:animEffect>
                                  </p:childTnLst>
                                </p:cTn>
                              </p:par>
                              <p:par>
                                <p:cTn id="67" presetID="20"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wedge">
                                      <p:cBhvr>
                                        <p:cTn id="69" dur="2000"/>
                                        <p:tgtEl>
                                          <p:spTgt spid="35"/>
                                        </p:tgtEl>
                                      </p:cBhvr>
                                    </p:animEffect>
                                  </p:childTnLst>
                                </p:cTn>
                              </p:par>
                              <p:par>
                                <p:cTn id="70" presetID="20" presetClass="entr" presetSubtype="0"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edge">
                                      <p:cBhvr>
                                        <p:cTn id="72" dur="2000"/>
                                        <p:tgtEl>
                                          <p:spTgt spid="36"/>
                                        </p:tgtEl>
                                      </p:cBhvr>
                                    </p:animEffect>
                                  </p:childTnLst>
                                </p:cTn>
                              </p:par>
                              <p:par>
                                <p:cTn id="73" presetID="20"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wedge">
                                      <p:cBhvr>
                                        <p:cTn id="75" dur="2000"/>
                                        <p:tgtEl>
                                          <p:spTgt spid="38"/>
                                        </p:tgtEl>
                                      </p:cBhvr>
                                    </p:animEffect>
                                  </p:childTnLst>
                                </p:cTn>
                              </p:par>
                              <p:par>
                                <p:cTn id="76" presetID="20"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edge">
                                      <p:cBhvr>
                                        <p:cTn id="78"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29" grpId="0"/>
      <p:bldP spid="30" grpId="0"/>
      <p:bldP spid="32" grpId="0"/>
      <p:bldP spid="35"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304800"/>
            <a:ext cx="2590800" cy="381000"/>
          </a:xfrm>
          <a:prstGeom prst="rect">
            <a:avLst/>
          </a:prstGeom>
        </p:spPr>
        <p:txBody>
          <a:bodyPr/>
          <a:lstStyle/>
          <a:p>
            <a:pPr marL="274320" indent="-274320" fontAlgn="auto">
              <a:lnSpc>
                <a:spcPct val="90000"/>
              </a:lnSpc>
              <a:spcBef>
                <a:spcPct val="30000"/>
              </a:spcBef>
              <a:spcAft>
                <a:spcPts val="0"/>
              </a:spcAft>
              <a:buClr>
                <a:schemeClr val="accent3"/>
              </a:buClr>
              <a:buSzPct val="95000"/>
              <a:defRPr/>
            </a:pPr>
            <a:r>
              <a:rPr lang="en-US" sz="3200" b="1" u="sng">
                <a:solidFill>
                  <a:srgbClr val="FF0000"/>
                </a:solidFill>
                <a:latin typeface="Times New Roman"/>
                <a:cs typeface="+mn-cs"/>
              </a:rPr>
              <a:t>2. Áp dụng:</a:t>
            </a:r>
            <a:endParaRPr lang="en-US" sz="3200" b="1" u="sng" dirty="0">
              <a:solidFill>
                <a:srgbClr val="FF0000"/>
              </a:solidFill>
              <a:latin typeface="Times New Roman"/>
              <a:cs typeface="+mn-cs"/>
            </a:endParaRPr>
          </a:p>
        </p:txBody>
      </p:sp>
      <p:graphicFrame>
        <p:nvGraphicFramePr>
          <p:cNvPr id="3" name="Group 136"/>
          <p:cNvGraphicFramePr>
            <a:graphicFrameLocks/>
          </p:cNvGraphicFramePr>
          <p:nvPr/>
        </p:nvGraphicFramePr>
        <p:xfrm>
          <a:off x="3505200" y="2182813"/>
          <a:ext cx="2514600" cy="2922588"/>
        </p:xfrm>
        <a:graphic>
          <a:graphicData uri="http://schemas.openxmlformats.org/drawingml/2006/table">
            <a:tbl>
              <a:tblPr/>
              <a:tblGrid>
                <a:gridCol w="2514600"/>
              </a:tblGrid>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703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728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7889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r>
            </a:tbl>
          </a:graphicData>
        </a:graphic>
      </p:graphicFrame>
      <p:sp>
        <p:nvSpPr>
          <p:cNvPr id="4" name="Rectangle 7"/>
          <p:cNvSpPr>
            <a:spLocks noChangeArrowheads="1"/>
          </p:cNvSpPr>
          <p:nvPr/>
        </p:nvSpPr>
        <p:spPr bwMode="auto">
          <a:xfrm>
            <a:off x="4268788" y="5165725"/>
            <a:ext cx="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4800">
              <a:latin typeface="Times New Roman" pitchFamily="18" charset="0"/>
            </a:endParaRPr>
          </a:p>
        </p:txBody>
      </p:sp>
      <p:sp>
        <p:nvSpPr>
          <p:cNvPr id="5" name="Text Box 8"/>
          <p:cNvSpPr txBox="1">
            <a:spLocks noChangeArrowheads="1"/>
          </p:cNvSpPr>
          <p:nvPr/>
        </p:nvSpPr>
        <p:spPr bwMode="auto">
          <a:xfrm>
            <a:off x="533400" y="1035050"/>
            <a:ext cx="5562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solidFill>
                  <a:srgbClr val="0000CC"/>
                </a:solidFill>
                <a:latin typeface="Times New Roman" pitchFamily="18" charset="0"/>
              </a:rPr>
              <a:t>   Giá trị của biểu thức      </a:t>
            </a:r>
            <a:r>
              <a:rPr lang="en-US" sz="2800" b="1">
                <a:solidFill>
                  <a:schemeClr val="tx2"/>
                </a:solidFill>
                <a:latin typeface="Times New Roman" pitchFamily="18" charset="0"/>
              </a:rPr>
              <a:t>y</a:t>
            </a:r>
          </a:p>
          <a:p>
            <a:pPr eaLnBrk="1" hangingPunct="1"/>
            <a:r>
              <a:rPr lang="en-US" sz="2800" b="1">
                <a:solidFill>
                  <a:srgbClr val="0000CC"/>
                </a:solidFill>
                <a:latin typeface="Times New Roman" pitchFamily="18" charset="0"/>
              </a:rPr>
              <a:t>      tại x = - 4  và y = 3 là:</a:t>
            </a:r>
          </a:p>
        </p:txBody>
      </p:sp>
      <p:sp>
        <p:nvSpPr>
          <p:cNvPr id="9233" name="Text Box 9"/>
          <p:cNvSpPr txBox="1">
            <a:spLocks noChangeArrowheads="1"/>
          </p:cNvSpPr>
          <p:nvPr/>
        </p:nvSpPr>
        <p:spPr bwMode="auto">
          <a:xfrm>
            <a:off x="1295400" y="2865438"/>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latin typeface="Times New Roman" pitchFamily="18" charset="0"/>
              </a:rPr>
              <a:t>  </a:t>
            </a:r>
          </a:p>
        </p:txBody>
      </p:sp>
      <p:sp>
        <p:nvSpPr>
          <p:cNvPr id="7" name="Text Box 120"/>
          <p:cNvSpPr txBox="1">
            <a:spLocks noChangeArrowheads="1"/>
          </p:cNvSpPr>
          <p:nvPr/>
        </p:nvSpPr>
        <p:spPr bwMode="auto">
          <a:xfrm>
            <a:off x="3733800" y="2182813"/>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latin typeface="Times New Roman" pitchFamily="18" charset="0"/>
              </a:rPr>
              <a:t>a)   -48</a:t>
            </a:r>
          </a:p>
        </p:txBody>
      </p:sp>
      <p:sp>
        <p:nvSpPr>
          <p:cNvPr id="8" name="Text Box 122"/>
          <p:cNvSpPr txBox="1">
            <a:spLocks noChangeArrowheads="1"/>
          </p:cNvSpPr>
          <p:nvPr/>
        </p:nvSpPr>
        <p:spPr bwMode="auto">
          <a:xfrm>
            <a:off x="3733800" y="2868613"/>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latin typeface="Times New Roman" pitchFamily="18" charset="0"/>
              </a:rPr>
              <a:t>b)   144</a:t>
            </a:r>
          </a:p>
        </p:txBody>
      </p:sp>
      <p:sp>
        <p:nvSpPr>
          <p:cNvPr id="9" name="Text Box 123"/>
          <p:cNvSpPr txBox="1">
            <a:spLocks noChangeArrowheads="1"/>
          </p:cNvSpPr>
          <p:nvPr/>
        </p:nvSpPr>
        <p:spPr bwMode="auto">
          <a:xfrm>
            <a:off x="3733800" y="3630613"/>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latin typeface="Times New Roman" pitchFamily="18" charset="0"/>
              </a:rPr>
              <a:t>c)   -24</a:t>
            </a:r>
          </a:p>
        </p:txBody>
      </p:sp>
      <p:sp>
        <p:nvSpPr>
          <p:cNvPr id="10" name="Text Box 124"/>
          <p:cNvSpPr txBox="1">
            <a:spLocks noChangeArrowheads="1"/>
          </p:cNvSpPr>
          <p:nvPr/>
        </p:nvSpPr>
        <p:spPr bwMode="auto">
          <a:xfrm>
            <a:off x="3733800" y="4392613"/>
            <a:ext cx="1676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b="1">
                <a:latin typeface="Times New Roman" pitchFamily="18" charset="0"/>
              </a:rPr>
              <a:t>d)    48</a:t>
            </a:r>
          </a:p>
        </p:txBody>
      </p:sp>
      <p:graphicFrame>
        <p:nvGraphicFramePr>
          <p:cNvPr id="11" name="Object 127"/>
          <p:cNvGraphicFramePr>
            <a:graphicFrameLocks noChangeAspect="1"/>
          </p:cNvGraphicFramePr>
          <p:nvPr/>
        </p:nvGraphicFramePr>
        <p:xfrm>
          <a:off x="4114800" y="968375"/>
          <a:ext cx="552450" cy="631825"/>
        </p:xfrm>
        <a:graphic>
          <a:graphicData uri="http://schemas.openxmlformats.org/presentationml/2006/ole">
            <mc:AlternateContent xmlns:mc="http://schemas.openxmlformats.org/markup-compatibility/2006">
              <mc:Choice xmlns:v="urn:schemas-microsoft-com:vml" Requires="v">
                <p:oleObj spid="_x0000_s9242" name="Equation" r:id="rId3" imgW="177569" imgH="202936" progId="">
                  <p:embed/>
                </p:oleObj>
              </mc:Choice>
              <mc:Fallback>
                <p:oleObj name="Equation" r:id="rId3" imgW="177569" imgH="202936" progId="">
                  <p:embed/>
                  <p:pic>
                    <p:nvPicPr>
                      <p:cNvPr id="0" name="Object 1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968375"/>
                        <a:ext cx="552450" cy="63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39" name="TextBox 15"/>
          <p:cNvSpPr txBox="1">
            <a:spLocks noChangeArrowheads="1"/>
          </p:cNvSpPr>
          <p:nvPr/>
        </p:nvSpPr>
        <p:spPr bwMode="auto">
          <a:xfrm>
            <a:off x="2971800" y="381000"/>
            <a:ext cx="314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b="1">
                <a:latin typeface="Times New Roman" pitchFamily="18" charset="0"/>
              </a:rPr>
              <a:t>Hãy chọn câu đúng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par>
                                <p:cTn id="13" presetID="5" presetClass="entr" presetSubtype="1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500"/>
                            </p:stCondLst>
                            <p:childTnLst>
                              <p:par>
                                <p:cTn id="29" presetID="2" presetClass="entr" presetSubtype="4"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par>
                          <p:cTn id="33" fill="hold" nodeType="afterGroup">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par>
                          <p:cTn id="38" fill="hold" nodeType="afterGroup">
                            <p:stCondLst>
                              <p:cond delay="1500"/>
                            </p:stCondLst>
                            <p:childTnLst>
                              <p:par>
                                <p:cTn id="39" presetID="2" presetClass="entr" presetSubtype="4"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mph" presetSubtype="2" repeatCount="5000" fill="hold" grpId="1" nodeType="clickEffect">
                                  <p:stCondLst>
                                    <p:cond delay="0"/>
                                  </p:stCondLst>
                                  <p:childTnLst>
                                    <p:animClr clrSpc="rgb" dir="cw">
                                      <p:cBhvr override="childStyle">
                                        <p:cTn id="46" dur="500" fill="hold"/>
                                        <p:tgtEl>
                                          <p:spTgt spid="10"/>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7" grpId="0" autoUpdateAnimBg="0"/>
      <p:bldP spid="8" grpId="0" autoUpdateAnimBg="0"/>
      <p:bldP spid="9" grpId="0" autoUpdateAnimBg="0"/>
      <p:bldP spid="10" grpId="0" autoUpdateAnimBg="0"/>
      <p:bldP spid="1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20"/>
          <p:cNvGraphicFramePr>
            <a:graphicFrameLocks/>
          </p:cNvGraphicFramePr>
          <p:nvPr/>
        </p:nvGraphicFramePr>
        <p:xfrm>
          <a:off x="1143000" y="5075238"/>
          <a:ext cx="7086600" cy="1036637"/>
        </p:xfrm>
        <a:graphic>
          <a:graphicData uri="http://schemas.openxmlformats.org/drawingml/2006/table">
            <a:tbl>
              <a:tblPr/>
              <a:tblGrid>
                <a:gridCol w="685800"/>
                <a:gridCol w="725488"/>
                <a:gridCol w="684212"/>
                <a:gridCol w="785813"/>
                <a:gridCol w="620712"/>
                <a:gridCol w="665163"/>
                <a:gridCol w="688975"/>
                <a:gridCol w="688975"/>
                <a:gridCol w="690562"/>
                <a:gridCol w="850900"/>
              </a:tblGrid>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-7</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51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24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8,5</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9</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16</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25</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18</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51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FF0000"/>
                          </a:solidFill>
                          <a:effectLst/>
                          <a:latin typeface="Arial" pitchFamily="34" charset="0"/>
                        </a:rPr>
                        <a:t>5</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183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10277" name="Rectangle 7"/>
          <p:cNvSpPr>
            <a:spLocks noChangeArrowheads="1"/>
          </p:cNvSpPr>
          <p:nvPr/>
        </p:nvSpPr>
        <p:spPr bwMode="auto">
          <a:xfrm>
            <a:off x="4268788" y="4648200"/>
            <a:ext cx="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4800">
              <a:latin typeface="Times New Roman" pitchFamily="18" charset="0"/>
            </a:endParaRPr>
          </a:p>
        </p:txBody>
      </p:sp>
      <p:sp>
        <p:nvSpPr>
          <p:cNvPr id="5" name="Text Box 8"/>
          <p:cNvSpPr txBox="1">
            <a:spLocks noChangeArrowheads="1"/>
          </p:cNvSpPr>
          <p:nvPr/>
        </p:nvSpPr>
        <p:spPr bwMode="auto">
          <a:xfrm>
            <a:off x="152400" y="0"/>
            <a:ext cx="8686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u="sng">
                <a:solidFill>
                  <a:srgbClr val="FF0000"/>
                </a:solidFill>
                <a:latin typeface="Times New Roman" pitchFamily="18" charset="0"/>
              </a:rPr>
              <a:t>6/sgk</a:t>
            </a:r>
          </a:p>
          <a:p>
            <a:pPr eaLnBrk="1" hangingPunct="1"/>
            <a:r>
              <a:rPr lang="en-US" sz="2400" b="1" u="sng">
                <a:latin typeface="Times New Roman" pitchFamily="18" charset="0"/>
              </a:rPr>
              <a:t>Đố</a:t>
            </a:r>
            <a:r>
              <a:rPr lang="en-US" sz="2400" b="1">
                <a:latin typeface="Times New Roman" pitchFamily="18" charset="0"/>
              </a:rPr>
              <a:t>:</a:t>
            </a:r>
            <a:r>
              <a:rPr lang="en-US" sz="2400" b="1">
                <a:solidFill>
                  <a:srgbClr val="0000FF"/>
                </a:solidFill>
                <a:latin typeface="Times New Roman" pitchFamily="18" charset="0"/>
              </a:rPr>
              <a:t> Giải th</a:t>
            </a:r>
            <a:r>
              <a:rPr lang="vi-VN" sz="2400" b="1">
                <a:solidFill>
                  <a:srgbClr val="0000FF"/>
                </a:solidFill>
                <a:latin typeface="Times New Roman" pitchFamily="18" charset="0"/>
              </a:rPr>
              <a:t>ư</a:t>
            </a:r>
            <a:r>
              <a:rPr lang="en-US" sz="2400" b="1">
                <a:solidFill>
                  <a:srgbClr val="0000FF"/>
                </a:solidFill>
                <a:latin typeface="Times New Roman" pitchFamily="18" charset="0"/>
              </a:rPr>
              <a:t>ởng toán học VN mang tên nhà toán học nổi tiếng nào?Hãy tính giá trị của các biểu thức sau tại </a:t>
            </a:r>
            <a:r>
              <a:rPr lang="en-US" sz="2400" b="1">
                <a:solidFill>
                  <a:srgbClr val="CC3300"/>
                </a:solidFill>
                <a:latin typeface="Times New Roman" pitchFamily="18" charset="0"/>
              </a:rPr>
              <a:t>x=3</a:t>
            </a:r>
            <a:r>
              <a:rPr lang="en-US" sz="2400" b="1">
                <a:solidFill>
                  <a:srgbClr val="0000FF"/>
                </a:solidFill>
                <a:latin typeface="Times New Roman" pitchFamily="18" charset="0"/>
              </a:rPr>
              <a:t>, </a:t>
            </a:r>
            <a:r>
              <a:rPr lang="en-US" sz="2400" b="1">
                <a:solidFill>
                  <a:srgbClr val="CC3300"/>
                </a:solidFill>
                <a:latin typeface="Times New Roman" pitchFamily="18" charset="0"/>
              </a:rPr>
              <a:t>y=4 </a:t>
            </a:r>
            <a:r>
              <a:rPr lang="en-US" sz="2400" b="1">
                <a:solidFill>
                  <a:srgbClr val="0000FF"/>
                </a:solidFill>
                <a:latin typeface="Times New Roman" pitchFamily="18" charset="0"/>
              </a:rPr>
              <a:t>và </a:t>
            </a:r>
            <a:r>
              <a:rPr lang="en-US" sz="2400" b="1">
                <a:solidFill>
                  <a:srgbClr val="CC3300"/>
                </a:solidFill>
                <a:latin typeface="Times New Roman" pitchFamily="18" charset="0"/>
              </a:rPr>
              <a:t>z=5</a:t>
            </a:r>
            <a:r>
              <a:rPr lang="en-US" sz="2400" b="1">
                <a:solidFill>
                  <a:srgbClr val="0000FF"/>
                </a:solidFill>
                <a:latin typeface="Times New Roman" pitchFamily="18" charset="0"/>
              </a:rPr>
              <a:t> rồi viết các chữ t</a:t>
            </a:r>
            <a:r>
              <a:rPr lang="vi-VN" sz="2400" b="1">
                <a:solidFill>
                  <a:srgbClr val="0000FF"/>
                </a:solidFill>
                <a:latin typeface="Times New Roman" pitchFamily="18" charset="0"/>
              </a:rPr>
              <a:t>ươ</a:t>
            </a:r>
            <a:r>
              <a:rPr lang="en-US" sz="2400" b="1">
                <a:solidFill>
                  <a:srgbClr val="0000FF"/>
                </a:solidFill>
                <a:latin typeface="Times New Roman" pitchFamily="18" charset="0"/>
              </a:rPr>
              <a:t>ng ứng vào ô trống, em sẽ có câu trả lời .</a:t>
            </a:r>
          </a:p>
        </p:txBody>
      </p:sp>
      <p:sp>
        <p:nvSpPr>
          <p:cNvPr id="6" name="Text Box 10"/>
          <p:cNvSpPr txBox="1">
            <a:spLocks noChangeArrowheads="1"/>
          </p:cNvSpPr>
          <p:nvPr/>
        </p:nvSpPr>
        <p:spPr bwMode="auto">
          <a:xfrm>
            <a:off x="611188" y="1625600"/>
            <a:ext cx="1295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N</a:t>
            </a:r>
            <a:r>
              <a:rPr lang="en-US" sz="2000" b="1">
                <a:latin typeface="Times New Roman" pitchFamily="18" charset="0"/>
              </a:rPr>
              <a:t>. </a:t>
            </a:r>
          </a:p>
        </p:txBody>
      </p:sp>
      <p:sp>
        <p:nvSpPr>
          <p:cNvPr id="7" name="Text Box 12"/>
          <p:cNvSpPr txBox="1">
            <a:spLocks noChangeArrowheads="1"/>
          </p:cNvSpPr>
          <p:nvPr/>
        </p:nvSpPr>
        <p:spPr bwMode="auto">
          <a:xfrm>
            <a:off x="611188" y="2082800"/>
            <a:ext cx="14478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T.</a:t>
            </a:r>
            <a:r>
              <a:rPr lang="en-US" sz="2000" b="1">
                <a:latin typeface="Times New Roman" pitchFamily="18" charset="0"/>
              </a:rPr>
              <a:t> </a:t>
            </a:r>
          </a:p>
        </p:txBody>
      </p:sp>
      <p:sp>
        <p:nvSpPr>
          <p:cNvPr id="8" name="Text Box 13"/>
          <p:cNvSpPr txBox="1">
            <a:spLocks noChangeArrowheads="1"/>
          </p:cNvSpPr>
          <p:nvPr/>
        </p:nvSpPr>
        <p:spPr bwMode="auto">
          <a:xfrm>
            <a:off x="611188" y="2616200"/>
            <a:ext cx="1905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Ă </a:t>
            </a:r>
            <a:r>
              <a:rPr lang="en-US" sz="2200" b="1">
                <a:latin typeface="Times New Roman" pitchFamily="18" charset="0"/>
              </a:rPr>
              <a:t>.      (xy +z)</a:t>
            </a:r>
          </a:p>
        </p:txBody>
      </p:sp>
      <p:sp>
        <p:nvSpPr>
          <p:cNvPr id="9" name="Text Box 14"/>
          <p:cNvSpPr txBox="1">
            <a:spLocks noChangeArrowheads="1"/>
          </p:cNvSpPr>
          <p:nvPr/>
        </p:nvSpPr>
        <p:spPr bwMode="auto">
          <a:xfrm>
            <a:off x="611188" y="3103563"/>
            <a:ext cx="152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L</a:t>
            </a:r>
            <a:r>
              <a:rPr lang="en-US" sz="2000" b="1">
                <a:solidFill>
                  <a:srgbClr val="FF0000"/>
                </a:solidFill>
                <a:latin typeface="Times New Roman" pitchFamily="18" charset="0"/>
              </a:rPr>
              <a:t> </a:t>
            </a:r>
            <a:r>
              <a:rPr lang="en-US" sz="2000" b="1">
                <a:latin typeface="Times New Roman" pitchFamily="18" charset="0"/>
              </a:rPr>
              <a:t>. </a:t>
            </a:r>
          </a:p>
        </p:txBody>
      </p:sp>
      <p:sp>
        <p:nvSpPr>
          <p:cNvPr id="10" name="Text Box 15"/>
          <p:cNvSpPr txBox="1">
            <a:spLocks noChangeArrowheads="1"/>
          </p:cNvSpPr>
          <p:nvPr/>
        </p:nvSpPr>
        <p:spPr bwMode="auto">
          <a:xfrm>
            <a:off x="5030788" y="2646363"/>
            <a:ext cx="3886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FF0000"/>
                </a:solidFill>
                <a:latin typeface="Times New Roman" pitchFamily="18" charset="0"/>
              </a:rPr>
              <a:t>  </a:t>
            </a:r>
            <a:r>
              <a:rPr lang="en-US" sz="2200" b="1">
                <a:solidFill>
                  <a:srgbClr val="FF0000"/>
                </a:solidFill>
                <a:latin typeface="Times New Roman" pitchFamily="18" charset="0"/>
              </a:rPr>
              <a:t>I . </a:t>
            </a:r>
            <a:r>
              <a:rPr lang="en-US" sz="2200" b="1">
                <a:latin typeface="Times New Roman" pitchFamily="18" charset="0"/>
              </a:rPr>
              <a:t>B/thức b/thị chu vi  của HCN có các  cạnh là y,z</a:t>
            </a:r>
          </a:p>
        </p:txBody>
      </p:sp>
      <p:sp>
        <p:nvSpPr>
          <p:cNvPr id="11" name="Text Box 16"/>
          <p:cNvSpPr txBox="1">
            <a:spLocks noChangeArrowheads="1"/>
          </p:cNvSpPr>
          <p:nvPr/>
        </p:nvSpPr>
        <p:spPr bwMode="auto">
          <a:xfrm rot="10800000" flipV="1">
            <a:off x="609600" y="4064000"/>
            <a:ext cx="5030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M .</a:t>
            </a:r>
            <a:r>
              <a:rPr lang="en-US" sz="2200" b="1">
                <a:latin typeface="Times New Roman" pitchFamily="18" charset="0"/>
              </a:rPr>
              <a:t>B/thức b/thị cạnh huyền của tg vuông có 2 cạnh g/vuông làx,y </a:t>
            </a:r>
          </a:p>
        </p:txBody>
      </p:sp>
      <p:sp>
        <p:nvSpPr>
          <p:cNvPr id="12" name="Text Box 17"/>
          <p:cNvSpPr txBox="1">
            <a:spLocks noChangeArrowheads="1"/>
          </p:cNvSpPr>
          <p:nvPr/>
        </p:nvSpPr>
        <p:spPr bwMode="auto">
          <a:xfrm>
            <a:off x="5106988" y="1701800"/>
            <a:ext cx="1600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Ê .</a:t>
            </a:r>
            <a:r>
              <a:rPr lang="en-US" sz="2200">
                <a:latin typeface="Times New Roman" pitchFamily="18" charset="0"/>
              </a:rPr>
              <a:t>  </a:t>
            </a:r>
            <a:r>
              <a:rPr lang="en-US" sz="2200" b="1">
                <a:latin typeface="Times New Roman" pitchFamily="18" charset="0"/>
              </a:rPr>
              <a:t>2       +1</a:t>
            </a:r>
            <a:r>
              <a:rPr lang="en-US" sz="2400">
                <a:latin typeface="Times New Roman" pitchFamily="18" charset="0"/>
              </a:rPr>
              <a:t>                    </a:t>
            </a:r>
          </a:p>
        </p:txBody>
      </p:sp>
      <p:sp>
        <p:nvSpPr>
          <p:cNvPr id="13" name="Text Box 18"/>
          <p:cNvSpPr txBox="1">
            <a:spLocks noChangeArrowheads="1"/>
          </p:cNvSpPr>
          <p:nvPr/>
        </p:nvSpPr>
        <p:spPr bwMode="auto">
          <a:xfrm rot="10800000" flipV="1">
            <a:off x="5106988" y="2203450"/>
            <a:ext cx="8397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H </a:t>
            </a:r>
            <a:r>
              <a:rPr lang="en-US" sz="2200">
                <a:solidFill>
                  <a:srgbClr val="FF0000"/>
                </a:solidFill>
                <a:latin typeface="Times New Roman" pitchFamily="18" charset="0"/>
              </a:rPr>
              <a:t>.</a:t>
            </a:r>
            <a:r>
              <a:rPr lang="en-US" sz="2200">
                <a:latin typeface="Times New Roman" pitchFamily="18" charset="0"/>
              </a:rPr>
              <a:t>  </a:t>
            </a:r>
            <a:endParaRPr lang="en-US" sz="2200" b="1">
              <a:latin typeface="Times New Roman" pitchFamily="18" charset="0"/>
            </a:endParaRPr>
          </a:p>
        </p:txBody>
      </p:sp>
      <p:sp>
        <p:nvSpPr>
          <p:cNvPr id="14" name="Text Box 22"/>
          <p:cNvSpPr txBox="1">
            <a:spLocks noChangeArrowheads="1"/>
          </p:cNvSpPr>
          <p:nvPr/>
        </p:nvSpPr>
        <p:spPr bwMode="auto">
          <a:xfrm rot="10800000" flipV="1">
            <a:off x="611188" y="3590925"/>
            <a:ext cx="14493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V .</a:t>
            </a:r>
            <a:r>
              <a:rPr lang="en-US" sz="2200" b="1">
                <a:latin typeface="Times New Roman" pitchFamily="18" charset="0"/>
              </a:rPr>
              <a:t>      -1</a:t>
            </a:r>
          </a:p>
        </p:txBody>
      </p:sp>
      <p:sp>
        <p:nvSpPr>
          <p:cNvPr id="15" name="Text Box 25"/>
          <p:cNvSpPr txBox="1">
            <a:spLocks noChangeArrowheads="1"/>
          </p:cNvSpPr>
          <p:nvPr/>
        </p:nvSpPr>
        <p:spPr bwMode="auto">
          <a:xfrm>
            <a:off x="2135188" y="1625600"/>
            <a:ext cx="1600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latin typeface="Times New Roman" pitchFamily="18" charset="0"/>
              </a:rPr>
              <a:t>   </a:t>
            </a:r>
            <a:r>
              <a:rPr lang="en-US" sz="2200" b="1">
                <a:latin typeface="Times New Roman" pitchFamily="18" charset="0"/>
              </a:rPr>
              <a:t>= </a:t>
            </a:r>
            <a:r>
              <a:rPr lang="en-US" sz="2200" b="1">
                <a:solidFill>
                  <a:srgbClr val="0000CC"/>
                </a:solidFill>
                <a:latin typeface="Times New Roman" pitchFamily="18" charset="0"/>
              </a:rPr>
              <a:t>      </a:t>
            </a:r>
            <a:r>
              <a:rPr lang="en-US" sz="2200" b="1">
                <a:latin typeface="Times New Roman" pitchFamily="18" charset="0"/>
              </a:rPr>
              <a:t>= </a:t>
            </a:r>
            <a:r>
              <a:rPr lang="en-US" sz="2200" b="1">
                <a:solidFill>
                  <a:srgbClr val="CC3300"/>
                </a:solidFill>
                <a:latin typeface="Times New Roman" pitchFamily="18" charset="0"/>
              </a:rPr>
              <a:t>9</a:t>
            </a:r>
          </a:p>
        </p:txBody>
      </p:sp>
      <p:sp>
        <p:nvSpPr>
          <p:cNvPr id="16" name="Text Box 26"/>
          <p:cNvSpPr txBox="1">
            <a:spLocks noChangeArrowheads="1"/>
          </p:cNvSpPr>
          <p:nvPr/>
        </p:nvSpPr>
        <p:spPr bwMode="auto">
          <a:xfrm rot="10800000" flipV="1">
            <a:off x="2287588" y="2082800"/>
            <a:ext cx="15335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solidFill>
                  <a:srgbClr val="FF0000"/>
                </a:solidFill>
                <a:latin typeface="Times New Roman" pitchFamily="18" charset="0"/>
              </a:rPr>
              <a:t> </a:t>
            </a:r>
            <a:r>
              <a:rPr lang="en-US" sz="2200" b="1">
                <a:solidFill>
                  <a:schemeClr val="tx2"/>
                </a:solidFill>
                <a:latin typeface="Times New Roman" pitchFamily="18" charset="0"/>
              </a:rPr>
              <a:t>= </a:t>
            </a:r>
            <a:r>
              <a:rPr lang="en-US" sz="2200" b="1">
                <a:solidFill>
                  <a:srgbClr val="0000CC"/>
                </a:solidFill>
                <a:latin typeface="Times New Roman" pitchFamily="18" charset="0"/>
              </a:rPr>
              <a:t>      </a:t>
            </a:r>
            <a:r>
              <a:rPr lang="en-US" sz="2200" b="1">
                <a:solidFill>
                  <a:schemeClr val="tx2"/>
                </a:solidFill>
                <a:latin typeface="Times New Roman" pitchFamily="18" charset="0"/>
              </a:rPr>
              <a:t>=</a:t>
            </a:r>
            <a:r>
              <a:rPr lang="en-US" sz="2200" b="1">
                <a:solidFill>
                  <a:srgbClr val="CC3300"/>
                </a:solidFill>
                <a:latin typeface="Times New Roman" pitchFamily="18" charset="0"/>
              </a:rPr>
              <a:t>16</a:t>
            </a:r>
          </a:p>
        </p:txBody>
      </p:sp>
      <p:sp>
        <p:nvSpPr>
          <p:cNvPr id="17" name="Text Box 28"/>
          <p:cNvSpPr txBox="1">
            <a:spLocks noChangeArrowheads="1"/>
          </p:cNvSpPr>
          <p:nvPr/>
        </p:nvSpPr>
        <p:spPr bwMode="auto">
          <a:xfrm>
            <a:off x="1830388" y="3179763"/>
            <a:ext cx="3048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latin typeface="Times New Roman" pitchFamily="18" charset="0"/>
              </a:rPr>
              <a:t>    </a:t>
            </a:r>
            <a:r>
              <a:rPr lang="en-US" sz="2200" b="1">
                <a:latin typeface="Times New Roman" pitchFamily="18" charset="0"/>
              </a:rPr>
              <a:t>=       -     = 9 -16</a:t>
            </a:r>
            <a:r>
              <a:rPr lang="en-US" sz="2200" b="1">
                <a:solidFill>
                  <a:srgbClr val="0000CC"/>
                </a:solidFill>
                <a:latin typeface="Times New Roman" pitchFamily="18" charset="0"/>
              </a:rPr>
              <a:t> </a:t>
            </a:r>
            <a:r>
              <a:rPr lang="en-US" sz="2200" b="1">
                <a:latin typeface="Times New Roman" pitchFamily="18" charset="0"/>
              </a:rPr>
              <a:t>= </a:t>
            </a:r>
            <a:r>
              <a:rPr lang="en-US" sz="2200" b="1">
                <a:solidFill>
                  <a:srgbClr val="CC3300"/>
                </a:solidFill>
                <a:latin typeface="Times New Roman" pitchFamily="18" charset="0"/>
              </a:rPr>
              <a:t>-7</a:t>
            </a:r>
          </a:p>
        </p:txBody>
      </p:sp>
      <p:sp>
        <p:nvSpPr>
          <p:cNvPr id="18" name="Text Box 29"/>
          <p:cNvSpPr txBox="1">
            <a:spLocks noChangeArrowheads="1"/>
          </p:cNvSpPr>
          <p:nvPr/>
        </p:nvSpPr>
        <p:spPr bwMode="auto">
          <a:xfrm rot="10800000" flipV="1">
            <a:off x="2135188" y="3667125"/>
            <a:ext cx="220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latin typeface="Times New Roman" pitchFamily="18" charset="0"/>
              </a:rPr>
              <a:t>=        -1</a:t>
            </a:r>
            <a:r>
              <a:rPr lang="en-US" sz="2000" b="1">
                <a:solidFill>
                  <a:srgbClr val="0000CC"/>
                </a:solidFill>
                <a:latin typeface="Times New Roman" pitchFamily="18" charset="0"/>
              </a:rPr>
              <a:t>  </a:t>
            </a:r>
            <a:r>
              <a:rPr lang="en-US" sz="2000" b="1">
                <a:latin typeface="Times New Roman" pitchFamily="18" charset="0"/>
              </a:rPr>
              <a:t>= </a:t>
            </a:r>
            <a:r>
              <a:rPr lang="en-US" sz="2000" b="1">
                <a:solidFill>
                  <a:srgbClr val="CC3300"/>
                </a:solidFill>
                <a:latin typeface="Times New Roman" pitchFamily="18" charset="0"/>
              </a:rPr>
              <a:t>24</a:t>
            </a:r>
          </a:p>
        </p:txBody>
      </p:sp>
      <p:sp>
        <p:nvSpPr>
          <p:cNvPr id="19" name="Text Box 30"/>
          <p:cNvSpPr txBox="1">
            <a:spLocks noChangeArrowheads="1"/>
          </p:cNvSpPr>
          <p:nvPr/>
        </p:nvSpPr>
        <p:spPr bwMode="auto">
          <a:xfrm>
            <a:off x="6630988" y="1701800"/>
            <a:ext cx="1981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chemeClr val="tx2"/>
                </a:solidFill>
                <a:latin typeface="Times New Roman" pitchFamily="18" charset="0"/>
              </a:rPr>
              <a:t>= </a:t>
            </a:r>
            <a:r>
              <a:rPr lang="en-US" sz="2200" b="1">
                <a:latin typeface="Times New Roman" pitchFamily="18" charset="0"/>
              </a:rPr>
              <a:t>2 .</a:t>
            </a:r>
            <a:r>
              <a:rPr lang="en-US" sz="2200" b="1">
                <a:solidFill>
                  <a:srgbClr val="0000CC"/>
                </a:solidFill>
                <a:latin typeface="Times New Roman" pitchFamily="18" charset="0"/>
              </a:rPr>
              <a:t>     </a:t>
            </a:r>
            <a:r>
              <a:rPr lang="en-US" sz="2200" b="1">
                <a:latin typeface="Times New Roman" pitchFamily="18" charset="0"/>
              </a:rPr>
              <a:t>+1 </a:t>
            </a:r>
            <a:r>
              <a:rPr lang="en-US" sz="2200" b="1">
                <a:solidFill>
                  <a:schemeClr val="tx2"/>
                </a:solidFill>
                <a:latin typeface="Times New Roman" pitchFamily="18" charset="0"/>
              </a:rPr>
              <a:t>=</a:t>
            </a:r>
            <a:r>
              <a:rPr lang="en-US" sz="2200" b="1">
                <a:solidFill>
                  <a:srgbClr val="CC3300"/>
                </a:solidFill>
                <a:latin typeface="Times New Roman" pitchFamily="18" charset="0"/>
              </a:rPr>
              <a:t>51</a:t>
            </a:r>
          </a:p>
        </p:txBody>
      </p:sp>
      <p:sp>
        <p:nvSpPr>
          <p:cNvPr id="20" name="Text Box 31"/>
          <p:cNvSpPr txBox="1">
            <a:spLocks noChangeArrowheads="1"/>
          </p:cNvSpPr>
          <p:nvPr/>
        </p:nvSpPr>
        <p:spPr bwMode="auto">
          <a:xfrm>
            <a:off x="6630988" y="2203450"/>
            <a:ext cx="1981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latin typeface="Times New Roman" pitchFamily="18" charset="0"/>
              </a:rPr>
              <a:t> =</a:t>
            </a:r>
            <a:r>
              <a:rPr lang="en-US" sz="2200" b="1">
                <a:solidFill>
                  <a:srgbClr val="0000CC"/>
                </a:solidFill>
                <a:latin typeface="Times New Roman" pitchFamily="18" charset="0"/>
              </a:rPr>
              <a:t>     </a:t>
            </a:r>
            <a:r>
              <a:rPr lang="en-US" sz="2200" b="1">
                <a:latin typeface="Times New Roman" pitchFamily="18" charset="0"/>
              </a:rPr>
              <a:t>+</a:t>
            </a:r>
            <a:r>
              <a:rPr lang="en-US" sz="2200" b="1">
                <a:solidFill>
                  <a:srgbClr val="0000CC"/>
                </a:solidFill>
                <a:latin typeface="Times New Roman" pitchFamily="18" charset="0"/>
              </a:rPr>
              <a:t>       </a:t>
            </a:r>
            <a:r>
              <a:rPr lang="en-US" sz="2200" b="1">
                <a:latin typeface="Times New Roman" pitchFamily="18" charset="0"/>
              </a:rPr>
              <a:t>=</a:t>
            </a:r>
            <a:r>
              <a:rPr lang="en-US" sz="2200" b="1">
                <a:solidFill>
                  <a:srgbClr val="CC3300"/>
                </a:solidFill>
                <a:latin typeface="Times New Roman" pitchFamily="18" charset="0"/>
              </a:rPr>
              <a:t>25</a:t>
            </a:r>
          </a:p>
        </p:txBody>
      </p:sp>
      <p:sp>
        <p:nvSpPr>
          <p:cNvPr id="21" name="Text Box 32"/>
          <p:cNvSpPr txBox="1">
            <a:spLocks noChangeArrowheads="1"/>
          </p:cNvSpPr>
          <p:nvPr/>
        </p:nvSpPr>
        <p:spPr bwMode="auto">
          <a:xfrm>
            <a:off x="5106988" y="3408363"/>
            <a:ext cx="33528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latin typeface="Times New Roman" pitchFamily="18" charset="0"/>
              </a:rPr>
              <a:t>(y+z).2 =(4+5). 2= 9.2</a:t>
            </a:r>
            <a:r>
              <a:rPr lang="en-US" sz="2200" b="1">
                <a:solidFill>
                  <a:srgbClr val="0000CC"/>
                </a:solidFill>
                <a:latin typeface="Times New Roman" pitchFamily="18" charset="0"/>
              </a:rPr>
              <a:t> </a:t>
            </a:r>
            <a:r>
              <a:rPr lang="en-US" sz="2200" b="1">
                <a:solidFill>
                  <a:schemeClr val="tx2"/>
                </a:solidFill>
                <a:latin typeface="Times New Roman" pitchFamily="18" charset="0"/>
              </a:rPr>
              <a:t>= </a:t>
            </a:r>
            <a:r>
              <a:rPr lang="en-US" sz="2200" b="1">
                <a:solidFill>
                  <a:srgbClr val="CC3300"/>
                </a:solidFill>
                <a:latin typeface="Times New Roman" pitchFamily="18" charset="0"/>
              </a:rPr>
              <a:t>18</a:t>
            </a:r>
          </a:p>
        </p:txBody>
      </p:sp>
      <p:sp>
        <p:nvSpPr>
          <p:cNvPr id="22" name="Text Box 33"/>
          <p:cNvSpPr txBox="1">
            <a:spLocks noChangeArrowheads="1"/>
          </p:cNvSpPr>
          <p:nvPr/>
        </p:nvSpPr>
        <p:spPr bwMode="auto">
          <a:xfrm rot="10800000" flipV="1">
            <a:off x="5029200" y="4211638"/>
            <a:ext cx="396557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b="1">
                <a:solidFill>
                  <a:srgbClr val="FF0000"/>
                </a:solidFill>
                <a:latin typeface="Times New Roman" pitchFamily="18" charset="0"/>
              </a:rPr>
              <a:t> </a:t>
            </a:r>
            <a:r>
              <a:rPr lang="en-US" sz="2200" b="1">
                <a:solidFill>
                  <a:srgbClr val="0000CC"/>
                </a:solidFill>
                <a:latin typeface="Times New Roman" pitchFamily="18" charset="0"/>
              </a:rPr>
              <a:t>                                         </a:t>
            </a:r>
            <a:r>
              <a:rPr lang="en-US" sz="2200" b="1">
                <a:solidFill>
                  <a:srgbClr val="CC3300"/>
                </a:solidFill>
                <a:latin typeface="Times New Roman" pitchFamily="18" charset="0"/>
              </a:rPr>
              <a:t>=5</a:t>
            </a:r>
          </a:p>
        </p:txBody>
      </p:sp>
      <p:sp>
        <p:nvSpPr>
          <p:cNvPr id="10296" name="Text Box 34"/>
          <p:cNvSpPr txBox="1">
            <a:spLocks noChangeArrowheads="1"/>
          </p:cNvSpPr>
          <p:nvPr/>
        </p:nvSpPr>
        <p:spPr bwMode="auto">
          <a:xfrm>
            <a:off x="974725" y="5356225"/>
            <a:ext cx="473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0">
              <a:latin typeface="Times New Roman" pitchFamily="18" charset="0"/>
            </a:endParaRPr>
          </a:p>
        </p:txBody>
      </p:sp>
      <p:sp>
        <p:nvSpPr>
          <p:cNvPr id="10297" name="Rectangle 40"/>
          <p:cNvSpPr>
            <a:spLocks noChangeArrowheads="1"/>
          </p:cNvSpPr>
          <p:nvPr/>
        </p:nvSpPr>
        <p:spPr bwMode="auto">
          <a:xfrm rot="10827379" flipV="1">
            <a:off x="4800600" y="5502275"/>
            <a:ext cx="458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sz="2000">
              <a:latin typeface="Times New Roman" pitchFamily="18" charset="0"/>
            </a:endParaRPr>
          </a:p>
        </p:txBody>
      </p:sp>
      <p:sp>
        <p:nvSpPr>
          <p:cNvPr id="10298" name="Text Box 83"/>
          <p:cNvSpPr txBox="1">
            <a:spLocks noChangeArrowheads="1"/>
          </p:cNvSpPr>
          <p:nvPr/>
        </p:nvSpPr>
        <p:spPr bwMode="auto">
          <a:xfrm>
            <a:off x="2743200" y="5821363"/>
            <a:ext cx="18415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4800">
              <a:latin typeface="Times New Roman" pitchFamily="18" charset="0"/>
            </a:endParaRPr>
          </a:p>
        </p:txBody>
      </p:sp>
      <p:sp>
        <p:nvSpPr>
          <p:cNvPr id="10299" name="Text Box 92"/>
          <p:cNvSpPr txBox="1">
            <a:spLocks noChangeArrowheads="1"/>
          </p:cNvSpPr>
          <p:nvPr/>
        </p:nvSpPr>
        <p:spPr bwMode="auto">
          <a:xfrm>
            <a:off x="7986713" y="2249488"/>
            <a:ext cx="18415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4800">
              <a:latin typeface="Times New Roman" pitchFamily="18" charset="0"/>
            </a:endParaRPr>
          </a:p>
        </p:txBody>
      </p:sp>
      <p:sp>
        <p:nvSpPr>
          <p:cNvPr id="27" name="Text Box 156"/>
          <p:cNvSpPr txBox="1">
            <a:spLocks noChangeArrowheads="1"/>
          </p:cNvSpPr>
          <p:nvPr/>
        </p:nvSpPr>
        <p:spPr bwMode="auto">
          <a:xfrm>
            <a:off x="1295400" y="5578475"/>
            <a:ext cx="381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L</a:t>
            </a:r>
          </a:p>
        </p:txBody>
      </p:sp>
      <p:sp>
        <p:nvSpPr>
          <p:cNvPr id="28" name="Text Box 157"/>
          <p:cNvSpPr txBox="1">
            <a:spLocks noChangeArrowheads="1"/>
          </p:cNvSpPr>
          <p:nvPr/>
        </p:nvSpPr>
        <p:spPr bwMode="auto">
          <a:xfrm>
            <a:off x="1981200" y="5578475"/>
            <a:ext cx="434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Ê</a:t>
            </a:r>
          </a:p>
        </p:txBody>
      </p:sp>
      <p:sp>
        <p:nvSpPr>
          <p:cNvPr id="29" name="Text Box 158"/>
          <p:cNvSpPr txBox="1">
            <a:spLocks noChangeArrowheads="1"/>
          </p:cNvSpPr>
          <p:nvPr/>
        </p:nvSpPr>
        <p:spPr bwMode="auto">
          <a:xfrm>
            <a:off x="2667000" y="5578475"/>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V</a:t>
            </a:r>
          </a:p>
        </p:txBody>
      </p:sp>
      <p:sp>
        <p:nvSpPr>
          <p:cNvPr id="30" name="Text Box 159"/>
          <p:cNvSpPr txBox="1">
            <a:spLocks noChangeArrowheads="1"/>
          </p:cNvSpPr>
          <p:nvPr/>
        </p:nvSpPr>
        <p:spPr bwMode="auto">
          <a:xfrm>
            <a:off x="3429000" y="5578475"/>
            <a:ext cx="481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Ă</a:t>
            </a:r>
          </a:p>
        </p:txBody>
      </p:sp>
      <p:sp>
        <p:nvSpPr>
          <p:cNvPr id="31" name="Text Box 160"/>
          <p:cNvSpPr txBox="1">
            <a:spLocks noChangeArrowheads="1"/>
          </p:cNvSpPr>
          <p:nvPr/>
        </p:nvSpPr>
        <p:spPr bwMode="auto">
          <a:xfrm>
            <a:off x="4114800" y="5578475"/>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N</a:t>
            </a:r>
          </a:p>
        </p:txBody>
      </p:sp>
      <p:sp>
        <p:nvSpPr>
          <p:cNvPr id="32" name="Text Box 161"/>
          <p:cNvSpPr txBox="1">
            <a:spLocks noChangeArrowheads="1"/>
          </p:cNvSpPr>
          <p:nvPr/>
        </p:nvSpPr>
        <p:spPr bwMode="auto">
          <a:xfrm>
            <a:off x="4724400" y="5578475"/>
            <a:ext cx="438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T</a:t>
            </a:r>
          </a:p>
        </p:txBody>
      </p:sp>
      <p:sp>
        <p:nvSpPr>
          <p:cNvPr id="33" name="Text Box 162"/>
          <p:cNvSpPr txBox="1">
            <a:spLocks noChangeArrowheads="1"/>
          </p:cNvSpPr>
          <p:nvPr/>
        </p:nvSpPr>
        <p:spPr bwMode="auto">
          <a:xfrm>
            <a:off x="5410200" y="5578475"/>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H</a:t>
            </a:r>
          </a:p>
        </p:txBody>
      </p:sp>
      <p:sp>
        <p:nvSpPr>
          <p:cNvPr id="34" name="Text Box 163"/>
          <p:cNvSpPr txBox="1">
            <a:spLocks noChangeArrowheads="1"/>
          </p:cNvSpPr>
          <p:nvPr/>
        </p:nvSpPr>
        <p:spPr bwMode="auto">
          <a:xfrm>
            <a:off x="6781800" y="5578475"/>
            <a:ext cx="434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Ê</a:t>
            </a:r>
          </a:p>
        </p:txBody>
      </p:sp>
      <p:sp>
        <p:nvSpPr>
          <p:cNvPr id="35" name="Text Box 164"/>
          <p:cNvSpPr txBox="1">
            <a:spLocks noChangeArrowheads="1"/>
          </p:cNvSpPr>
          <p:nvPr/>
        </p:nvSpPr>
        <p:spPr bwMode="auto">
          <a:xfrm>
            <a:off x="6248400" y="5578475"/>
            <a:ext cx="323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I</a:t>
            </a:r>
          </a:p>
        </p:txBody>
      </p:sp>
      <p:sp>
        <p:nvSpPr>
          <p:cNvPr id="36" name="Text Box 165"/>
          <p:cNvSpPr txBox="1">
            <a:spLocks noChangeArrowheads="1"/>
          </p:cNvSpPr>
          <p:nvPr/>
        </p:nvSpPr>
        <p:spPr bwMode="auto">
          <a:xfrm>
            <a:off x="7543800" y="5578475"/>
            <a:ext cx="5508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a:solidFill>
                  <a:srgbClr val="0000CC"/>
                </a:solidFill>
                <a:latin typeface="Times New Roman" pitchFamily="18" charset="0"/>
              </a:rPr>
              <a:t>M</a:t>
            </a:r>
          </a:p>
        </p:txBody>
      </p:sp>
      <p:sp>
        <p:nvSpPr>
          <p:cNvPr id="37" name="Text Box 168"/>
          <p:cNvSpPr txBox="1">
            <a:spLocks noChangeArrowheads="1"/>
          </p:cNvSpPr>
          <p:nvPr/>
        </p:nvSpPr>
        <p:spPr bwMode="auto">
          <a:xfrm>
            <a:off x="2211388" y="2540000"/>
            <a:ext cx="2438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b="1">
                <a:latin typeface="Times New Roman" pitchFamily="18" charset="0"/>
              </a:rPr>
              <a:t>  </a:t>
            </a:r>
            <a:r>
              <a:rPr lang="en-US" sz="2200" b="1">
                <a:latin typeface="Times New Roman" pitchFamily="18" charset="0"/>
              </a:rPr>
              <a:t>=</a:t>
            </a:r>
            <a:r>
              <a:rPr lang="en-US" sz="2200" b="1">
                <a:solidFill>
                  <a:srgbClr val="0000CC"/>
                </a:solidFill>
                <a:latin typeface="Times New Roman" pitchFamily="18" charset="0"/>
              </a:rPr>
              <a:t>      </a:t>
            </a:r>
            <a:r>
              <a:rPr lang="en-US" sz="2200" b="1">
                <a:latin typeface="Times New Roman" pitchFamily="18" charset="0"/>
              </a:rPr>
              <a:t>(3.4+5) = </a:t>
            </a:r>
            <a:r>
              <a:rPr lang="en-US" sz="2200" b="1">
                <a:solidFill>
                  <a:srgbClr val="CC3300"/>
                </a:solidFill>
                <a:latin typeface="Times New Roman" pitchFamily="18" charset="0"/>
              </a:rPr>
              <a:t>8,5</a:t>
            </a:r>
          </a:p>
        </p:txBody>
      </p:sp>
      <p:graphicFrame>
        <p:nvGraphicFramePr>
          <p:cNvPr id="38" name="Object 176"/>
          <p:cNvGraphicFramePr>
            <a:graphicFrameLocks noChangeAspect="1"/>
          </p:cNvGraphicFramePr>
          <p:nvPr/>
        </p:nvGraphicFramePr>
        <p:xfrm>
          <a:off x="992188" y="1524000"/>
          <a:ext cx="488950" cy="558800"/>
        </p:xfrm>
        <a:graphic>
          <a:graphicData uri="http://schemas.openxmlformats.org/presentationml/2006/ole">
            <mc:AlternateContent xmlns:mc="http://schemas.openxmlformats.org/markup-compatibility/2006">
              <mc:Choice xmlns:v="urn:schemas-microsoft-com:vml" Requires="v">
                <p:oleObj spid="_x0000_s10362" name="Equation" r:id="rId3" imgW="177569" imgH="202936" progId="Equation.3">
                  <p:embed/>
                </p:oleObj>
              </mc:Choice>
              <mc:Fallback>
                <p:oleObj name="Equation" r:id="rId3" imgW="177569" imgH="202936" progId="Equation.3">
                  <p:embed/>
                  <p:pic>
                    <p:nvPicPr>
                      <p:cNvPr id="0" name="Object 1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2188" y="1524000"/>
                        <a:ext cx="48895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 name="Object 180"/>
          <p:cNvGraphicFramePr>
            <a:graphicFrameLocks noChangeAspect="1"/>
          </p:cNvGraphicFramePr>
          <p:nvPr/>
        </p:nvGraphicFramePr>
        <p:xfrm>
          <a:off x="992188" y="2006600"/>
          <a:ext cx="609600" cy="533400"/>
        </p:xfrm>
        <a:graphic>
          <a:graphicData uri="http://schemas.openxmlformats.org/presentationml/2006/ole">
            <mc:AlternateContent xmlns:mc="http://schemas.openxmlformats.org/markup-compatibility/2006">
              <mc:Choice xmlns:v="urn:schemas-microsoft-com:vml" Requires="v">
                <p:oleObj spid="_x0000_s10363" name="Equation" r:id="rId5" imgW="190500" imgH="228600" progId="Equation.3">
                  <p:embed/>
                </p:oleObj>
              </mc:Choice>
              <mc:Fallback>
                <p:oleObj name="Equation" r:id="rId5" imgW="190500" imgH="228600" progId="Equation.3">
                  <p:embed/>
                  <p:pic>
                    <p:nvPicPr>
                      <p:cNvPr id="0" name="Object 1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2188" y="2006600"/>
                        <a:ext cx="609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 name="Object 184"/>
          <p:cNvGraphicFramePr>
            <a:graphicFrameLocks noChangeAspect="1"/>
          </p:cNvGraphicFramePr>
          <p:nvPr/>
        </p:nvGraphicFramePr>
        <p:xfrm>
          <a:off x="1104900" y="2463800"/>
          <a:ext cx="322263" cy="685800"/>
        </p:xfrm>
        <a:graphic>
          <a:graphicData uri="http://schemas.openxmlformats.org/presentationml/2006/ole">
            <mc:AlternateContent xmlns:mc="http://schemas.openxmlformats.org/markup-compatibility/2006">
              <mc:Choice xmlns:v="urn:schemas-microsoft-com:vml" Requires="v">
                <p:oleObj spid="_x0000_s10364" name="Equation" r:id="rId7" imgW="152334" imgH="393529" progId="Equation.3">
                  <p:embed/>
                </p:oleObj>
              </mc:Choice>
              <mc:Fallback>
                <p:oleObj name="Equation" r:id="rId7" imgW="152334" imgH="393529" progId="Equation.3">
                  <p:embed/>
                  <p:pic>
                    <p:nvPicPr>
                      <p:cNvPr id="0" name="Object 18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4900" y="2463800"/>
                        <a:ext cx="322263"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 name="Object 186"/>
          <p:cNvGraphicFramePr>
            <a:graphicFrameLocks noChangeAspect="1"/>
          </p:cNvGraphicFramePr>
          <p:nvPr/>
        </p:nvGraphicFramePr>
        <p:xfrm>
          <a:off x="2668588" y="2463800"/>
          <a:ext cx="295275" cy="762000"/>
        </p:xfrm>
        <a:graphic>
          <a:graphicData uri="http://schemas.openxmlformats.org/presentationml/2006/ole">
            <mc:AlternateContent xmlns:mc="http://schemas.openxmlformats.org/markup-compatibility/2006">
              <mc:Choice xmlns:v="urn:schemas-microsoft-com:vml" Requires="v">
                <p:oleObj spid="_x0000_s10365" name="Equation" r:id="rId9" imgW="152334" imgH="393529" progId="Equation.3">
                  <p:embed/>
                </p:oleObj>
              </mc:Choice>
              <mc:Fallback>
                <p:oleObj name="Equation" r:id="rId9" imgW="152334" imgH="393529" progId="Equation.3">
                  <p:embed/>
                  <p:pic>
                    <p:nvPicPr>
                      <p:cNvPr id="0" name="Object 18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8588" y="2463800"/>
                        <a:ext cx="29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2" name="Object 190"/>
          <p:cNvGraphicFramePr>
            <a:graphicFrameLocks noChangeAspect="1"/>
          </p:cNvGraphicFramePr>
          <p:nvPr/>
        </p:nvGraphicFramePr>
        <p:xfrm>
          <a:off x="1068388" y="3103563"/>
          <a:ext cx="1073150" cy="495300"/>
        </p:xfrm>
        <a:graphic>
          <a:graphicData uri="http://schemas.openxmlformats.org/presentationml/2006/ole">
            <mc:AlternateContent xmlns:mc="http://schemas.openxmlformats.org/markup-compatibility/2006">
              <mc:Choice xmlns:v="urn:schemas-microsoft-com:vml" Requires="v">
                <p:oleObj spid="_x0000_s10366" name="Equation" r:id="rId10" imgW="469900" imgH="228600" progId="Equation.3">
                  <p:embed/>
                </p:oleObj>
              </mc:Choice>
              <mc:Fallback>
                <p:oleObj name="Equation" r:id="rId10" imgW="469900" imgH="228600" progId="Equation.3">
                  <p:embed/>
                  <p:pic>
                    <p:nvPicPr>
                      <p:cNvPr id="0" name="Object 19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8388" y="3103563"/>
                        <a:ext cx="10731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 name="Object 192"/>
          <p:cNvGraphicFramePr>
            <a:graphicFrameLocks noChangeAspect="1"/>
          </p:cNvGraphicFramePr>
          <p:nvPr/>
        </p:nvGraphicFramePr>
        <p:xfrm>
          <a:off x="2592388" y="1600200"/>
          <a:ext cx="577850" cy="482600"/>
        </p:xfrm>
        <a:graphic>
          <a:graphicData uri="http://schemas.openxmlformats.org/presentationml/2006/ole">
            <mc:AlternateContent xmlns:mc="http://schemas.openxmlformats.org/markup-compatibility/2006">
              <mc:Choice xmlns:v="urn:schemas-microsoft-com:vml" Requires="v">
                <p:oleObj spid="_x0000_s10367" name="Equation" r:id="rId12" imgW="164957" imgH="203024" progId="Equation.3">
                  <p:embed/>
                </p:oleObj>
              </mc:Choice>
              <mc:Fallback>
                <p:oleObj name="Equation" r:id="rId12" imgW="164957" imgH="203024" progId="Equation.3">
                  <p:embed/>
                  <p:pic>
                    <p:nvPicPr>
                      <p:cNvPr id="0" name="Object 19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92388" y="1600200"/>
                        <a:ext cx="5778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 name="Object 194"/>
          <p:cNvGraphicFramePr>
            <a:graphicFrameLocks noChangeAspect="1"/>
          </p:cNvGraphicFramePr>
          <p:nvPr/>
        </p:nvGraphicFramePr>
        <p:xfrm>
          <a:off x="2592388" y="2006600"/>
          <a:ext cx="444500" cy="400050"/>
        </p:xfrm>
        <a:graphic>
          <a:graphicData uri="http://schemas.openxmlformats.org/presentationml/2006/ole">
            <mc:AlternateContent xmlns:mc="http://schemas.openxmlformats.org/markup-compatibility/2006">
              <mc:Choice xmlns:v="urn:schemas-microsoft-com:vml" Requires="v">
                <p:oleObj spid="_x0000_s10368" name="Equation" r:id="rId14" imgW="177646" imgH="190335" progId="Equation.3">
                  <p:embed/>
                </p:oleObj>
              </mc:Choice>
              <mc:Fallback>
                <p:oleObj name="Equation" r:id="rId14" imgW="177646" imgH="190335" progId="Equation.3">
                  <p:embed/>
                  <p:pic>
                    <p:nvPicPr>
                      <p:cNvPr id="0" name="Object 19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92388" y="2006600"/>
                        <a:ext cx="444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5" name="Object 195"/>
          <p:cNvGraphicFramePr>
            <a:graphicFrameLocks noChangeAspect="1"/>
          </p:cNvGraphicFramePr>
          <p:nvPr/>
        </p:nvGraphicFramePr>
        <p:xfrm>
          <a:off x="2287588" y="3103563"/>
          <a:ext cx="577850" cy="482600"/>
        </p:xfrm>
        <a:graphic>
          <a:graphicData uri="http://schemas.openxmlformats.org/presentationml/2006/ole">
            <mc:AlternateContent xmlns:mc="http://schemas.openxmlformats.org/markup-compatibility/2006">
              <mc:Choice xmlns:v="urn:schemas-microsoft-com:vml" Requires="v">
                <p:oleObj spid="_x0000_s10369" name="Equation" r:id="rId16" imgW="164957" imgH="203024" progId="Equation.3">
                  <p:embed/>
                </p:oleObj>
              </mc:Choice>
              <mc:Fallback>
                <p:oleObj name="Equation" r:id="rId16" imgW="164957" imgH="203024" progId="Equation.3">
                  <p:embed/>
                  <p:pic>
                    <p:nvPicPr>
                      <p:cNvPr id="0" name="Object 19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287588" y="3103563"/>
                        <a:ext cx="5778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 name="Object 196"/>
          <p:cNvGraphicFramePr>
            <a:graphicFrameLocks noChangeAspect="1"/>
          </p:cNvGraphicFramePr>
          <p:nvPr/>
        </p:nvGraphicFramePr>
        <p:xfrm>
          <a:off x="2897188" y="3130550"/>
          <a:ext cx="444500" cy="400050"/>
        </p:xfrm>
        <a:graphic>
          <a:graphicData uri="http://schemas.openxmlformats.org/presentationml/2006/ole">
            <mc:AlternateContent xmlns:mc="http://schemas.openxmlformats.org/markup-compatibility/2006">
              <mc:Choice xmlns:v="urn:schemas-microsoft-com:vml" Requires="v">
                <p:oleObj spid="_x0000_s10370" name="Equation" r:id="rId17" imgW="177646" imgH="190335" progId="Equation.3">
                  <p:embed/>
                </p:oleObj>
              </mc:Choice>
              <mc:Fallback>
                <p:oleObj name="Equation" r:id="rId17" imgW="177646" imgH="190335" progId="Equation.3">
                  <p:embed/>
                  <p:pic>
                    <p:nvPicPr>
                      <p:cNvPr id="0" name="Object 19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97188" y="3130550"/>
                        <a:ext cx="444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 name="Object 198"/>
          <p:cNvGraphicFramePr>
            <a:graphicFrameLocks noChangeAspect="1"/>
          </p:cNvGraphicFramePr>
          <p:nvPr/>
        </p:nvGraphicFramePr>
        <p:xfrm>
          <a:off x="1068388" y="3514725"/>
          <a:ext cx="533400" cy="457200"/>
        </p:xfrm>
        <a:graphic>
          <a:graphicData uri="http://schemas.openxmlformats.org/presentationml/2006/ole">
            <mc:AlternateContent xmlns:mc="http://schemas.openxmlformats.org/markup-compatibility/2006">
              <mc:Choice xmlns:v="urn:schemas-microsoft-com:vml" Requires="v">
                <p:oleObj spid="_x0000_s10371" name="Equation" r:id="rId18" imgW="177646" imgH="190335" progId="Equation.3">
                  <p:embed/>
                </p:oleObj>
              </mc:Choice>
              <mc:Fallback>
                <p:oleObj name="Equation" r:id="rId18" imgW="177646" imgH="190335" progId="Equation.3">
                  <p:embed/>
                  <p:pic>
                    <p:nvPicPr>
                      <p:cNvPr id="0" name="Object 19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68388" y="351472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8" name="Object 200"/>
          <p:cNvGraphicFramePr>
            <a:graphicFrameLocks noChangeAspect="1"/>
          </p:cNvGraphicFramePr>
          <p:nvPr/>
        </p:nvGraphicFramePr>
        <p:xfrm>
          <a:off x="2363788" y="3606800"/>
          <a:ext cx="457200" cy="482600"/>
        </p:xfrm>
        <a:graphic>
          <a:graphicData uri="http://schemas.openxmlformats.org/presentationml/2006/ole">
            <mc:AlternateContent xmlns:mc="http://schemas.openxmlformats.org/markup-compatibility/2006">
              <mc:Choice xmlns:v="urn:schemas-microsoft-com:vml" Requires="v">
                <p:oleObj spid="_x0000_s10372" name="Equation" r:id="rId20" imgW="164957" imgH="203024" progId="Equation.3">
                  <p:embed/>
                </p:oleObj>
              </mc:Choice>
              <mc:Fallback>
                <p:oleObj name="Equation" r:id="rId20" imgW="164957" imgH="203024" progId="Equation.3">
                  <p:embed/>
                  <p:pic>
                    <p:nvPicPr>
                      <p:cNvPr id="0" name="Object 20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363788" y="3606800"/>
                        <a:ext cx="4572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 name="Object 201"/>
          <p:cNvGraphicFramePr>
            <a:graphicFrameLocks noChangeAspect="1"/>
          </p:cNvGraphicFramePr>
          <p:nvPr/>
        </p:nvGraphicFramePr>
        <p:xfrm>
          <a:off x="5868988" y="1625600"/>
          <a:ext cx="533400" cy="457200"/>
        </p:xfrm>
        <a:graphic>
          <a:graphicData uri="http://schemas.openxmlformats.org/presentationml/2006/ole">
            <mc:AlternateContent xmlns:mc="http://schemas.openxmlformats.org/markup-compatibility/2006">
              <mc:Choice xmlns:v="urn:schemas-microsoft-com:vml" Requires="v">
                <p:oleObj spid="_x0000_s10373" name="Equation" r:id="rId22" imgW="177646" imgH="190335" progId="Equation.3">
                  <p:embed/>
                </p:oleObj>
              </mc:Choice>
              <mc:Fallback>
                <p:oleObj name="Equation" r:id="rId22" imgW="177646" imgH="190335" progId="Equation.3">
                  <p:embed/>
                  <p:pic>
                    <p:nvPicPr>
                      <p:cNvPr id="0" name="Object 20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868988" y="16256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0" name="Object 203"/>
          <p:cNvGraphicFramePr>
            <a:graphicFrameLocks noChangeAspect="1"/>
          </p:cNvGraphicFramePr>
          <p:nvPr/>
        </p:nvGraphicFramePr>
        <p:xfrm>
          <a:off x="7240588" y="1625600"/>
          <a:ext cx="457200" cy="482600"/>
        </p:xfrm>
        <a:graphic>
          <a:graphicData uri="http://schemas.openxmlformats.org/presentationml/2006/ole">
            <mc:AlternateContent xmlns:mc="http://schemas.openxmlformats.org/markup-compatibility/2006">
              <mc:Choice xmlns:v="urn:schemas-microsoft-com:vml" Requires="v">
                <p:oleObj spid="_x0000_s10374" name="Equation" r:id="rId23" imgW="164957" imgH="203024" progId="Equation.3">
                  <p:embed/>
                </p:oleObj>
              </mc:Choice>
              <mc:Fallback>
                <p:oleObj name="Equation" r:id="rId23" imgW="164957" imgH="203024" progId="Equation.3">
                  <p:embed/>
                  <p:pic>
                    <p:nvPicPr>
                      <p:cNvPr id="0" name="Object 20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240588" y="1625600"/>
                        <a:ext cx="4572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 name="Object 205"/>
          <p:cNvGraphicFramePr>
            <a:graphicFrameLocks noChangeAspect="1"/>
          </p:cNvGraphicFramePr>
          <p:nvPr/>
        </p:nvGraphicFramePr>
        <p:xfrm>
          <a:off x="5640388" y="2203450"/>
          <a:ext cx="768350" cy="428625"/>
        </p:xfrm>
        <a:graphic>
          <a:graphicData uri="http://schemas.openxmlformats.org/presentationml/2006/ole">
            <mc:AlternateContent xmlns:mc="http://schemas.openxmlformats.org/markup-compatibility/2006">
              <mc:Choice xmlns:v="urn:schemas-microsoft-com:vml" Requires="v">
                <p:oleObj spid="_x0000_s10375" name="Equation" r:id="rId24" imgW="469900" imgH="228600" progId="Equation.3">
                  <p:embed/>
                </p:oleObj>
              </mc:Choice>
              <mc:Fallback>
                <p:oleObj name="Equation" r:id="rId24" imgW="469900" imgH="228600" progId="Equation.3">
                  <p:embed/>
                  <p:pic>
                    <p:nvPicPr>
                      <p:cNvPr id="0" name="Object 205"/>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5640388" y="2203450"/>
                        <a:ext cx="768350"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 name="Object 206"/>
          <p:cNvGraphicFramePr>
            <a:graphicFrameLocks noChangeAspect="1"/>
          </p:cNvGraphicFramePr>
          <p:nvPr/>
        </p:nvGraphicFramePr>
        <p:xfrm>
          <a:off x="6935788" y="2179638"/>
          <a:ext cx="609600" cy="430212"/>
        </p:xfrm>
        <a:graphic>
          <a:graphicData uri="http://schemas.openxmlformats.org/presentationml/2006/ole">
            <mc:AlternateContent xmlns:mc="http://schemas.openxmlformats.org/markup-compatibility/2006">
              <mc:Choice xmlns:v="urn:schemas-microsoft-com:vml" Requires="v">
                <p:oleObj spid="_x0000_s10376" name="Equation" r:id="rId26" imgW="164957" imgH="203024" progId="Equation.3">
                  <p:embed/>
                </p:oleObj>
              </mc:Choice>
              <mc:Fallback>
                <p:oleObj name="Equation" r:id="rId26" imgW="164957" imgH="203024" progId="Equation.3">
                  <p:embed/>
                  <p:pic>
                    <p:nvPicPr>
                      <p:cNvPr id="0" name="Object 20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935788" y="2179638"/>
                        <a:ext cx="6096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 name="Object 207"/>
          <p:cNvGraphicFramePr>
            <a:graphicFrameLocks noChangeAspect="1"/>
          </p:cNvGraphicFramePr>
          <p:nvPr/>
        </p:nvGraphicFramePr>
        <p:xfrm>
          <a:off x="7469188" y="2159000"/>
          <a:ext cx="444500" cy="400050"/>
        </p:xfrm>
        <a:graphic>
          <a:graphicData uri="http://schemas.openxmlformats.org/presentationml/2006/ole">
            <mc:AlternateContent xmlns:mc="http://schemas.openxmlformats.org/markup-compatibility/2006">
              <mc:Choice xmlns:v="urn:schemas-microsoft-com:vml" Requires="v">
                <p:oleObj spid="_x0000_s10377" name="Equation" r:id="rId27" imgW="177646" imgH="190335" progId="Equation.3">
                  <p:embed/>
                </p:oleObj>
              </mc:Choice>
              <mc:Fallback>
                <p:oleObj name="Equation" r:id="rId27" imgW="177646" imgH="190335" progId="Equation.3">
                  <p:embed/>
                  <p:pic>
                    <p:nvPicPr>
                      <p:cNvPr id="0" name="Object 20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469188" y="2159000"/>
                        <a:ext cx="4445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4" name="Object 217"/>
          <p:cNvGraphicFramePr>
            <a:graphicFrameLocks noChangeAspect="1"/>
          </p:cNvGraphicFramePr>
          <p:nvPr/>
        </p:nvGraphicFramePr>
        <p:xfrm>
          <a:off x="5030788" y="4140200"/>
          <a:ext cx="2819400" cy="577850"/>
        </p:xfrm>
        <a:graphic>
          <a:graphicData uri="http://schemas.openxmlformats.org/presentationml/2006/ole">
            <mc:AlternateContent xmlns:mc="http://schemas.openxmlformats.org/markup-compatibility/2006">
              <mc:Choice xmlns:v="urn:schemas-microsoft-com:vml" Requires="v">
                <p:oleObj spid="_x0000_s10378" name="Equation" r:id="rId28" imgW="1701800" imgH="279400" progId="Equation.3">
                  <p:embed/>
                </p:oleObj>
              </mc:Choice>
              <mc:Fallback>
                <p:oleObj name="Equation" r:id="rId28" imgW="1701800" imgH="279400" progId="Equation.3">
                  <p:embed/>
                  <p:pic>
                    <p:nvPicPr>
                      <p:cNvPr id="0" name="Object 217"/>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030788" y="4140200"/>
                        <a:ext cx="2819400"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heckerboard(across)">
                                      <p:cBhvr>
                                        <p:cTn id="11" dur="500"/>
                                        <p:tgtEl>
                                          <p:spTgt spid="6"/>
                                        </p:tgtEl>
                                      </p:cBhvr>
                                    </p:animEffect>
                                  </p:childTnLst>
                                </p:cTn>
                              </p:par>
                            </p:childTnLst>
                          </p:cTn>
                        </p:par>
                        <p:par>
                          <p:cTn id="12" fill="hold" nodeType="afterGroup">
                            <p:stCondLst>
                              <p:cond delay="500"/>
                            </p:stCondLst>
                            <p:childTnLst>
                              <p:par>
                                <p:cTn id="13" presetID="5" presetClass="entr" presetSubtype="1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checkerboard(across)">
                                      <p:cBhvr>
                                        <p:cTn id="15" dur="500"/>
                                        <p:tgtEl>
                                          <p:spTgt spid="38"/>
                                        </p:tgtEl>
                                      </p:cBhvr>
                                    </p:animEffect>
                                  </p:childTnLst>
                                </p:cTn>
                              </p:par>
                            </p:childTnLst>
                          </p:cTn>
                        </p:par>
                        <p:par>
                          <p:cTn id="16" fill="hold" nodeType="afterGroup">
                            <p:stCondLst>
                              <p:cond delay="1000"/>
                            </p:stCondLst>
                            <p:childTnLst>
                              <p:par>
                                <p:cTn id="17" presetID="5"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childTnLst>
                          </p:cTn>
                        </p:par>
                        <p:par>
                          <p:cTn id="20" fill="hold" nodeType="afterGroup">
                            <p:stCondLst>
                              <p:cond delay="1500"/>
                            </p:stCondLst>
                            <p:childTnLst>
                              <p:par>
                                <p:cTn id="21" presetID="5" presetClass="entr" presetSubtype="1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checkerboard(across)">
                                      <p:cBhvr>
                                        <p:cTn id="23" dur="500"/>
                                        <p:tgtEl>
                                          <p:spTgt spid="39"/>
                                        </p:tgtEl>
                                      </p:cBhvr>
                                    </p:animEffect>
                                  </p:childTnLst>
                                </p:cTn>
                              </p:par>
                            </p:childTnLst>
                          </p:cTn>
                        </p:par>
                        <p:par>
                          <p:cTn id="24" fill="hold" nodeType="afterGroup">
                            <p:stCondLst>
                              <p:cond delay="2000"/>
                            </p:stCondLst>
                            <p:childTnLst>
                              <p:par>
                                <p:cTn id="25" presetID="5" presetClass="entr" presetSubtype="1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par>
                          <p:cTn id="28" fill="hold" nodeType="afterGroup">
                            <p:stCondLst>
                              <p:cond delay="2500"/>
                            </p:stCondLst>
                            <p:childTnLst>
                              <p:par>
                                <p:cTn id="29" presetID="5" presetClass="entr" presetSubtype="10"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checkerboard(across)">
                                      <p:cBhvr>
                                        <p:cTn id="31" dur="500"/>
                                        <p:tgtEl>
                                          <p:spTgt spid="40"/>
                                        </p:tgtEl>
                                      </p:cBhvr>
                                    </p:animEffect>
                                  </p:childTnLst>
                                </p:cTn>
                              </p:par>
                            </p:childTnLst>
                          </p:cTn>
                        </p:par>
                        <p:par>
                          <p:cTn id="32" fill="hold" nodeType="afterGroup">
                            <p:stCondLst>
                              <p:cond delay="3000"/>
                            </p:stCondLst>
                            <p:childTnLst>
                              <p:par>
                                <p:cTn id="33" presetID="5" presetClass="entr" presetSubtype="1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heckerboard(across)">
                                      <p:cBhvr>
                                        <p:cTn id="35" dur="500"/>
                                        <p:tgtEl>
                                          <p:spTgt spid="9"/>
                                        </p:tgtEl>
                                      </p:cBhvr>
                                    </p:animEffect>
                                  </p:childTnLst>
                                </p:cTn>
                              </p:par>
                            </p:childTnLst>
                          </p:cTn>
                        </p:par>
                        <p:par>
                          <p:cTn id="36" fill="hold" nodeType="afterGroup">
                            <p:stCondLst>
                              <p:cond delay="3500"/>
                            </p:stCondLst>
                            <p:childTnLst>
                              <p:par>
                                <p:cTn id="37" presetID="5" presetClass="entr" presetSubtype="10" fill="hold"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checkerboard(across)">
                                      <p:cBhvr>
                                        <p:cTn id="39" dur="500"/>
                                        <p:tgtEl>
                                          <p:spTgt spid="42"/>
                                        </p:tgtEl>
                                      </p:cBhvr>
                                    </p:animEffect>
                                  </p:childTnLst>
                                </p:cTn>
                              </p:par>
                            </p:childTnLst>
                          </p:cTn>
                        </p:par>
                        <p:par>
                          <p:cTn id="40" fill="hold" nodeType="afterGroup">
                            <p:stCondLst>
                              <p:cond delay="4000"/>
                            </p:stCondLst>
                            <p:childTnLst>
                              <p:par>
                                <p:cTn id="41" presetID="5" presetClass="entr" presetSubtype="1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checkerboard(across)">
                                      <p:cBhvr>
                                        <p:cTn id="43" dur="500"/>
                                        <p:tgtEl>
                                          <p:spTgt spid="14"/>
                                        </p:tgtEl>
                                      </p:cBhvr>
                                    </p:animEffect>
                                  </p:childTnLst>
                                </p:cTn>
                              </p:par>
                            </p:childTnLst>
                          </p:cTn>
                        </p:par>
                        <p:par>
                          <p:cTn id="44" fill="hold" nodeType="afterGroup">
                            <p:stCondLst>
                              <p:cond delay="4500"/>
                            </p:stCondLst>
                            <p:childTnLst>
                              <p:par>
                                <p:cTn id="45" presetID="5" presetClass="entr" presetSubtype="10" fill="hold"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checkerboard(across)">
                                      <p:cBhvr>
                                        <p:cTn id="47" dur="500"/>
                                        <p:tgtEl>
                                          <p:spTgt spid="47"/>
                                        </p:tgtEl>
                                      </p:cBhvr>
                                    </p:animEffect>
                                  </p:childTnLst>
                                </p:cTn>
                              </p:par>
                            </p:childTnLst>
                          </p:cTn>
                        </p:par>
                        <p:par>
                          <p:cTn id="48" fill="hold" nodeType="afterGroup">
                            <p:stCondLst>
                              <p:cond delay="5000"/>
                            </p:stCondLst>
                            <p:childTnLst>
                              <p:par>
                                <p:cTn id="49" presetID="5" presetClass="entr" presetSubtype="1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checkerboard(across)">
                                      <p:cBhvr>
                                        <p:cTn id="51" dur="500"/>
                                        <p:tgtEl>
                                          <p:spTgt spid="11"/>
                                        </p:tgtEl>
                                      </p:cBhvr>
                                    </p:animEffect>
                                  </p:childTnLst>
                                </p:cTn>
                              </p:par>
                            </p:childTnLst>
                          </p:cTn>
                        </p:par>
                        <p:par>
                          <p:cTn id="52" fill="hold" nodeType="afterGroup">
                            <p:stCondLst>
                              <p:cond delay="5500"/>
                            </p:stCondLst>
                            <p:childTnLst>
                              <p:par>
                                <p:cTn id="53" presetID="5" presetClass="entr" presetSubtype="1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checkerboard(across)">
                                      <p:cBhvr>
                                        <p:cTn id="55" dur="500"/>
                                        <p:tgtEl>
                                          <p:spTgt spid="12"/>
                                        </p:tgtEl>
                                      </p:cBhvr>
                                    </p:animEffect>
                                  </p:childTnLst>
                                </p:cTn>
                              </p:par>
                            </p:childTnLst>
                          </p:cTn>
                        </p:par>
                        <p:par>
                          <p:cTn id="56" fill="hold" nodeType="afterGroup">
                            <p:stCondLst>
                              <p:cond delay="6000"/>
                            </p:stCondLst>
                            <p:childTnLst>
                              <p:par>
                                <p:cTn id="57" presetID="5" presetClass="entr" presetSubtype="10"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checkerboard(across)">
                                      <p:cBhvr>
                                        <p:cTn id="59" dur="500"/>
                                        <p:tgtEl>
                                          <p:spTgt spid="49"/>
                                        </p:tgtEl>
                                      </p:cBhvr>
                                    </p:animEffect>
                                  </p:childTnLst>
                                </p:cTn>
                              </p:par>
                            </p:childTnLst>
                          </p:cTn>
                        </p:par>
                        <p:par>
                          <p:cTn id="60" fill="hold" nodeType="afterGroup">
                            <p:stCondLst>
                              <p:cond delay="6500"/>
                            </p:stCondLst>
                            <p:childTnLst>
                              <p:par>
                                <p:cTn id="61" presetID="5" presetClass="entr" presetSubtype="10"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checkerboard(across)">
                                      <p:cBhvr>
                                        <p:cTn id="63" dur="500"/>
                                        <p:tgtEl>
                                          <p:spTgt spid="13"/>
                                        </p:tgtEl>
                                      </p:cBhvr>
                                    </p:animEffect>
                                  </p:childTnLst>
                                </p:cTn>
                              </p:par>
                            </p:childTnLst>
                          </p:cTn>
                        </p:par>
                        <p:par>
                          <p:cTn id="64" fill="hold" nodeType="afterGroup">
                            <p:stCondLst>
                              <p:cond delay="7000"/>
                            </p:stCondLst>
                            <p:childTnLst>
                              <p:par>
                                <p:cTn id="65" presetID="5" presetClass="entr" presetSubtype="10" fill="hold"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checkerboard(across)">
                                      <p:cBhvr>
                                        <p:cTn id="67" dur="500"/>
                                        <p:tgtEl>
                                          <p:spTgt spid="51"/>
                                        </p:tgtEl>
                                      </p:cBhvr>
                                    </p:animEffect>
                                  </p:childTnLst>
                                </p:cTn>
                              </p:par>
                            </p:childTnLst>
                          </p:cTn>
                        </p:par>
                        <p:par>
                          <p:cTn id="68" fill="hold" nodeType="afterGroup">
                            <p:stCondLst>
                              <p:cond delay="7500"/>
                            </p:stCondLst>
                            <p:childTnLst>
                              <p:par>
                                <p:cTn id="69" presetID="5" presetClass="entr" presetSubtype="1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checkerboard(across)">
                                      <p:cBhvr>
                                        <p:cTn id="71" dur="500"/>
                                        <p:tgtEl>
                                          <p:spTgt spid="10"/>
                                        </p:tgtEl>
                                      </p:cBhvr>
                                    </p:animEffect>
                                  </p:childTnLst>
                                </p:cTn>
                              </p:par>
                            </p:childTnLst>
                          </p:cTn>
                        </p:par>
                        <p:par>
                          <p:cTn id="72" fill="hold" nodeType="afterGroup">
                            <p:stCondLst>
                              <p:cond delay="8000"/>
                            </p:stCondLst>
                            <p:childTnLst>
                              <p:par>
                                <p:cTn id="73" presetID="5" presetClass="entr" presetSubtype="10" fill="hold" nodeType="afterEffect">
                                  <p:stCondLst>
                                    <p:cond delay="0"/>
                                  </p:stCondLst>
                                  <p:childTnLst>
                                    <p:set>
                                      <p:cBhvr>
                                        <p:cTn id="74" dur="1" fill="hold">
                                          <p:stCondLst>
                                            <p:cond delay="0"/>
                                          </p:stCondLst>
                                        </p:cTn>
                                        <p:tgtEl>
                                          <p:spTgt spid="2"/>
                                        </p:tgtEl>
                                        <p:attrNameLst>
                                          <p:attrName>style.visibility</p:attrName>
                                        </p:attrNameLst>
                                      </p:cBhvr>
                                      <p:to>
                                        <p:strVal val="visible"/>
                                      </p:to>
                                    </p:set>
                                    <p:animEffect transition="in" filter="checkerboard(across)">
                                      <p:cBhvr>
                                        <p:cTn id="75" dur="500"/>
                                        <p:tgtEl>
                                          <p:spTgt spid="2"/>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checkerboard(across)">
                                      <p:cBhvr>
                                        <p:cTn id="80" dur="500"/>
                                        <p:tgtEl>
                                          <p:spTgt spid="15"/>
                                        </p:tgtEl>
                                      </p:cBhvr>
                                    </p:animEffect>
                                  </p:childTnLst>
                                </p:cTn>
                              </p:par>
                            </p:childTnLst>
                          </p:cTn>
                        </p:par>
                        <p:par>
                          <p:cTn id="81" fill="hold" nodeType="afterGroup">
                            <p:stCondLst>
                              <p:cond delay="500"/>
                            </p:stCondLst>
                            <p:childTnLst>
                              <p:par>
                                <p:cTn id="82" presetID="5" presetClass="entr" presetSubtype="10" fill="hold" nodeType="after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checkerboard(across)">
                                      <p:cBhvr>
                                        <p:cTn id="84" dur="500"/>
                                        <p:tgtEl>
                                          <p:spTgt spid="43"/>
                                        </p:tgtEl>
                                      </p:cBhvr>
                                    </p:animEffect>
                                  </p:childTnLst>
                                </p:cTn>
                              </p:par>
                            </p:childTnLst>
                          </p:cTn>
                        </p:par>
                        <p:par>
                          <p:cTn id="85" fill="hold" nodeType="afterGroup">
                            <p:stCondLst>
                              <p:cond delay="1000"/>
                            </p:stCondLst>
                            <p:childTnLst>
                              <p:par>
                                <p:cTn id="86" presetID="5" presetClass="entr" presetSubtype="10" fill="hold" grpId="0" nodeType="after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checkerboard(across)">
                                      <p:cBhvr>
                                        <p:cTn id="88" dur="500"/>
                                        <p:tgtEl>
                                          <p:spTgt spid="31"/>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5" presetClass="entr" presetSubtype="10" fill="hold" nodeType="click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checkerboard(across)">
                                      <p:cBhvr>
                                        <p:cTn id="93" dur="500"/>
                                        <p:tgtEl>
                                          <p:spTgt spid="44"/>
                                        </p:tgtEl>
                                      </p:cBhvr>
                                    </p:animEffect>
                                  </p:childTnLst>
                                </p:cTn>
                              </p:par>
                            </p:childTnLst>
                          </p:cTn>
                        </p:par>
                        <p:par>
                          <p:cTn id="94" fill="hold" nodeType="afterGroup">
                            <p:stCondLst>
                              <p:cond delay="500"/>
                            </p:stCondLst>
                            <p:childTnLst>
                              <p:par>
                                <p:cTn id="95" presetID="5" presetClass="entr" presetSubtype="1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checkerboard(across)">
                                      <p:cBhvr>
                                        <p:cTn id="97" dur="500"/>
                                        <p:tgtEl>
                                          <p:spTgt spid="16"/>
                                        </p:tgtEl>
                                      </p:cBhvr>
                                    </p:animEffect>
                                  </p:childTnLst>
                                </p:cTn>
                              </p:par>
                            </p:childTnLst>
                          </p:cTn>
                        </p:par>
                        <p:par>
                          <p:cTn id="98" fill="hold" nodeType="afterGroup">
                            <p:stCondLst>
                              <p:cond delay="1000"/>
                            </p:stCondLst>
                            <p:childTnLst>
                              <p:par>
                                <p:cTn id="99" presetID="5" presetClass="entr" presetSubtype="10" fill="hold" grpId="0" nodeType="after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checkerboard(across)">
                                      <p:cBhvr>
                                        <p:cTn id="101" dur="500"/>
                                        <p:tgtEl>
                                          <p:spTgt spid="32"/>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5" presetClass="entr" presetSubtype="10" fill="hold" nodeType="click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checkerboard(across)">
                                      <p:cBhvr>
                                        <p:cTn id="106" dur="500"/>
                                        <p:tgtEl>
                                          <p:spTgt spid="41"/>
                                        </p:tgtEl>
                                      </p:cBhvr>
                                    </p:animEffect>
                                  </p:childTnLst>
                                </p:cTn>
                              </p:par>
                            </p:childTnLst>
                          </p:cTn>
                        </p:par>
                        <p:par>
                          <p:cTn id="107" fill="hold" nodeType="afterGroup">
                            <p:stCondLst>
                              <p:cond delay="500"/>
                            </p:stCondLst>
                            <p:childTnLst>
                              <p:par>
                                <p:cTn id="108" presetID="5" presetClass="entr" presetSubtype="10" fill="hold" grpId="0" nodeType="afterEffect">
                                  <p:stCondLst>
                                    <p:cond delay="0"/>
                                  </p:stCondLst>
                                  <p:childTnLst>
                                    <p:set>
                                      <p:cBhvr>
                                        <p:cTn id="109" dur="1" fill="hold">
                                          <p:stCondLst>
                                            <p:cond delay="0"/>
                                          </p:stCondLst>
                                        </p:cTn>
                                        <p:tgtEl>
                                          <p:spTgt spid="37"/>
                                        </p:tgtEl>
                                        <p:attrNameLst>
                                          <p:attrName>style.visibility</p:attrName>
                                        </p:attrNameLst>
                                      </p:cBhvr>
                                      <p:to>
                                        <p:strVal val="visible"/>
                                      </p:to>
                                    </p:set>
                                    <p:animEffect transition="in" filter="checkerboard(across)">
                                      <p:cBhvr>
                                        <p:cTn id="110" dur="500"/>
                                        <p:tgtEl>
                                          <p:spTgt spid="37"/>
                                        </p:tgtEl>
                                      </p:cBhvr>
                                    </p:animEffect>
                                  </p:childTnLst>
                                </p:cTn>
                              </p:par>
                            </p:childTnLst>
                          </p:cTn>
                        </p:par>
                        <p:par>
                          <p:cTn id="111" fill="hold" nodeType="afterGroup">
                            <p:stCondLst>
                              <p:cond delay="1000"/>
                            </p:stCondLst>
                            <p:childTnLst>
                              <p:par>
                                <p:cTn id="112" presetID="5" presetClass="entr" presetSubtype="10" fill="hold" grpId="0" nodeType="after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checkerboard(across)">
                                      <p:cBhvr>
                                        <p:cTn id="114" dur="500"/>
                                        <p:tgtEl>
                                          <p:spTgt spid="30"/>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 presetClass="entr" presetSubtype="10" fill="hold" nodeType="click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checkerboard(across)">
                                      <p:cBhvr>
                                        <p:cTn id="119" dur="500"/>
                                        <p:tgtEl>
                                          <p:spTgt spid="45"/>
                                        </p:tgtEl>
                                      </p:cBhvr>
                                    </p:animEffect>
                                  </p:childTnLst>
                                </p:cTn>
                              </p:par>
                            </p:childTnLst>
                          </p:cTn>
                        </p:par>
                        <p:par>
                          <p:cTn id="120" fill="hold" nodeType="afterGroup">
                            <p:stCondLst>
                              <p:cond delay="500"/>
                            </p:stCondLst>
                            <p:childTnLst>
                              <p:par>
                                <p:cTn id="121" presetID="5" presetClass="entr" presetSubtype="10" fill="hold" nodeType="afterEffect">
                                  <p:stCondLst>
                                    <p:cond delay="0"/>
                                  </p:stCondLst>
                                  <p:childTnLst>
                                    <p:set>
                                      <p:cBhvr>
                                        <p:cTn id="122" dur="1" fill="hold">
                                          <p:stCondLst>
                                            <p:cond delay="0"/>
                                          </p:stCondLst>
                                        </p:cTn>
                                        <p:tgtEl>
                                          <p:spTgt spid="46"/>
                                        </p:tgtEl>
                                        <p:attrNameLst>
                                          <p:attrName>style.visibility</p:attrName>
                                        </p:attrNameLst>
                                      </p:cBhvr>
                                      <p:to>
                                        <p:strVal val="visible"/>
                                      </p:to>
                                    </p:set>
                                    <p:animEffect transition="in" filter="checkerboard(across)">
                                      <p:cBhvr>
                                        <p:cTn id="123" dur="500"/>
                                        <p:tgtEl>
                                          <p:spTgt spid="46"/>
                                        </p:tgtEl>
                                      </p:cBhvr>
                                    </p:animEffect>
                                  </p:childTnLst>
                                </p:cTn>
                              </p:par>
                            </p:childTnLst>
                          </p:cTn>
                        </p:par>
                        <p:par>
                          <p:cTn id="124" fill="hold" nodeType="afterGroup">
                            <p:stCondLst>
                              <p:cond delay="1000"/>
                            </p:stCondLst>
                            <p:childTnLst>
                              <p:par>
                                <p:cTn id="125" presetID="5" presetClass="entr" presetSubtype="10" fill="hold" grpId="0" nodeType="afterEffect">
                                  <p:stCondLst>
                                    <p:cond delay="0"/>
                                  </p:stCondLst>
                                  <p:childTnLst>
                                    <p:set>
                                      <p:cBhvr>
                                        <p:cTn id="126" dur="1" fill="hold">
                                          <p:stCondLst>
                                            <p:cond delay="0"/>
                                          </p:stCondLst>
                                        </p:cTn>
                                        <p:tgtEl>
                                          <p:spTgt spid="17"/>
                                        </p:tgtEl>
                                        <p:attrNameLst>
                                          <p:attrName>style.visibility</p:attrName>
                                        </p:attrNameLst>
                                      </p:cBhvr>
                                      <p:to>
                                        <p:strVal val="visible"/>
                                      </p:to>
                                    </p:set>
                                    <p:animEffect transition="in" filter="checkerboard(across)">
                                      <p:cBhvr>
                                        <p:cTn id="127" dur="500"/>
                                        <p:tgtEl>
                                          <p:spTgt spid="17"/>
                                        </p:tgtEl>
                                      </p:cBhvr>
                                    </p:animEffect>
                                  </p:childTnLst>
                                </p:cTn>
                              </p:par>
                            </p:childTnLst>
                          </p:cTn>
                        </p:par>
                        <p:par>
                          <p:cTn id="128" fill="hold" nodeType="afterGroup">
                            <p:stCondLst>
                              <p:cond delay="1500"/>
                            </p:stCondLst>
                            <p:childTnLst>
                              <p:par>
                                <p:cTn id="129" presetID="5" presetClass="entr" presetSubtype="10" fill="hold" grpId="0" nodeType="afterEffect">
                                  <p:stCondLst>
                                    <p:cond delay="0"/>
                                  </p:stCondLst>
                                  <p:childTnLst>
                                    <p:set>
                                      <p:cBhvr>
                                        <p:cTn id="130" dur="1" fill="hold">
                                          <p:stCondLst>
                                            <p:cond delay="0"/>
                                          </p:stCondLst>
                                        </p:cTn>
                                        <p:tgtEl>
                                          <p:spTgt spid="27"/>
                                        </p:tgtEl>
                                        <p:attrNameLst>
                                          <p:attrName>style.visibility</p:attrName>
                                        </p:attrNameLst>
                                      </p:cBhvr>
                                      <p:to>
                                        <p:strVal val="visible"/>
                                      </p:to>
                                    </p:set>
                                    <p:animEffect transition="in" filter="checkerboard(across)">
                                      <p:cBhvr>
                                        <p:cTn id="131" dur="500"/>
                                        <p:tgtEl>
                                          <p:spTgt spid="27"/>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5" presetClass="entr" presetSubtype="10" fill="hold" nodeType="clickEffect">
                                  <p:stCondLst>
                                    <p:cond delay="0"/>
                                  </p:stCondLst>
                                  <p:childTnLst>
                                    <p:set>
                                      <p:cBhvr>
                                        <p:cTn id="135" dur="1" fill="hold">
                                          <p:stCondLst>
                                            <p:cond delay="0"/>
                                          </p:stCondLst>
                                        </p:cTn>
                                        <p:tgtEl>
                                          <p:spTgt spid="48"/>
                                        </p:tgtEl>
                                        <p:attrNameLst>
                                          <p:attrName>style.visibility</p:attrName>
                                        </p:attrNameLst>
                                      </p:cBhvr>
                                      <p:to>
                                        <p:strVal val="visible"/>
                                      </p:to>
                                    </p:set>
                                    <p:animEffect transition="in" filter="checkerboard(across)">
                                      <p:cBhvr>
                                        <p:cTn id="136" dur="500"/>
                                        <p:tgtEl>
                                          <p:spTgt spid="48"/>
                                        </p:tgtEl>
                                      </p:cBhvr>
                                    </p:animEffect>
                                  </p:childTnLst>
                                </p:cTn>
                              </p:par>
                            </p:childTnLst>
                          </p:cTn>
                        </p:par>
                        <p:par>
                          <p:cTn id="137" fill="hold" nodeType="afterGroup">
                            <p:stCondLst>
                              <p:cond delay="500"/>
                            </p:stCondLst>
                            <p:childTnLst>
                              <p:par>
                                <p:cTn id="138" presetID="5" presetClass="entr" presetSubtype="10" fill="hold" grpId="0" nodeType="afterEffect">
                                  <p:stCondLst>
                                    <p:cond delay="0"/>
                                  </p:stCondLst>
                                  <p:childTnLst>
                                    <p:set>
                                      <p:cBhvr>
                                        <p:cTn id="139" dur="1" fill="hold">
                                          <p:stCondLst>
                                            <p:cond delay="0"/>
                                          </p:stCondLst>
                                        </p:cTn>
                                        <p:tgtEl>
                                          <p:spTgt spid="18"/>
                                        </p:tgtEl>
                                        <p:attrNameLst>
                                          <p:attrName>style.visibility</p:attrName>
                                        </p:attrNameLst>
                                      </p:cBhvr>
                                      <p:to>
                                        <p:strVal val="visible"/>
                                      </p:to>
                                    </p:set>
                                    <p:animEffect transition="in" filter="checkerboard(across)">
                                      <p:cBhvr>
                                        <p:cTn id="140" dur="500"/>
                                        <p:tgtEl>
                                          <p:spTgt spid="18"/>
                                        </p:tgtEl>
                                      </p:cBhvr>
                                    </p:animEffect>
                                  </p:childTnLst>
                                </p:cTn>
                              </p:par>
                            </p:childTnLst>
                          </p:cTn>
                        </p:par>
                        <p:par>
                          <p:cTn id="141" fill="hold" nodeType="afterGroup">
                            <p:stCondLst>
                              <p:cond delay="1000"/>
                            </p:stCondLst>
                            <p:childTnLst>
                              <p:par>
                                <p:cTn id="142" presetID="5" presetClass="entr" presetSubtype="10" fill="hold" grpId="0" nodeType="afterEffect">
                                  <p:stCondLst>
                                    <p:cond delay="0"/>
                                  </p:stCondLst>
                                  <p:childTnLst>
                                    <p:set>
                                      <p:cBhvr>
                                        <p:cTn id="143" dur="1" fill="hold">
                                          <p:stCondLst>
                                            <p:cond delay="0"/>
                                          </p:stCondLst>
                                        </p:cTn>
                                        <p:tgtEl>
                                          <p:spTgt spid="29"/>
                                        </p:tgtEl>
                                        <p:attrNameLst>
                                          <p:attrName>style.visibility</p:attrName>
                                        </p:attrNameLst>
                                      </p:cBhvr>
                                      <p:to>
                                        <p:strVal val="visible"/>
                                      </p:to>
                                    </p:set>
                                    <p:animEffect transition="in" filter="checkerboard(across)">
                                      <p:cBhvr>
                                        <p:cTn id="144" dur="500"/>
                                        <p:tgtEl>
                                          <p:spTgt spid="29"/>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5" presetClass="entr" presetSubtype="10" fill="hold" nodeType="clickEffect">
                                  <p:stCondLst>
                                    <p:cond delay="0"/>
                                  </p:stCondLst>
                                  <p:childTnLst>
                                    <p:set>
                                      <p:cBhvr>
                                        <p:cTn id="148" dur="1" fill="hold">
                                          <p:stCondLst>
                                            <p:cond delay="0"/>
                                          </p:stCondLst>
                                        </p:cTn>
                                        <p:tgtEl>
                                          <p:spTgt spid="50"/>
                                        </p:tgtEl>
                                        <p:attrNameLst>
                                          <p:attrName>style.visibility</p:attrName>
                                        </p:attrNameLst>
                                      </p:cBhvr>
                                      <p:to>
                                        <p:strVal val="visible"/>
                                      </p:to>
                                    </p:set>
                                    <p:animEffect transition="in" filter="checkerboard(across)">
                                      <p:cBhvr>
                                        <p:cTn id="149" dur="500"/>
                                        <p:tgtEl>
                                          <p:spTgt spid="50"/>
                                        </p:tgtEl>
                                      </p:cBhvr>
                                    </p:animEffect>
                                  </p:childTnLst>
                                </p:cTn>
                              </p:par>
                            </p:childTnLst>
                          </p:cTn>
                        </p:par>
                        <p:par>
                          <p:cTn id="150" fill="hold" nodeType="afterGroup">
                            <p:stCondLst>
                              <p:cond delay="500"/>
                            </p:stCondLst>
                            <p:childTnLst>
                              <p:par>
                                <p:cTn id="151" presetID="5" presetClass="entr" presetSubtype="10" fill="hold" grpId="0" nodeType="afterEffect">
                                  <p:stCondLst>
                                    <p:cond delay="0"/>
                                  </p:stCondLst>
                                  <p:childTnLst>
                                    <p:set>
                                      <p:cBhvr>
                                        <p:cTn id="152" dur="1" fill="hold">
                                          <p:stCondLst>
                                            <p:cond delay="0"/>
                                          </p:stCondLst>
                                        </p:cTn>
                                        <p:tgtEl>
                                          <p:spTgt spid="19"/>
                                        </p:tgtEl>
                                        <p:attrNameLst>
                                          <p:attrName>style.visibility</p:attrName>
                                        </p:attrNameLst>
                                      </p:cBhvr>
                                      <p:to>
                                        <p:strVal val="visible"/>
                                      </p:to>
                                    </p:set>
                                    <p:animEffect transition="in" filter="checkerboard(across)">
                                      <p:cBhvr>
                                        <p:cTn id="153" dur="500"/>
                                        <p:tgtEl>
                                          <p:spTgt spid="19"/>
                                        </p:tgtEl>
                                      </p:cBhvr>
                                    </p:animEffect>
                                  </p:childTnLst>
                                </p:cTn>
                              </p:par>
                            </p:childTnLst>
                          </p:cTn>
                        </p:par>
                        <p:par>
                          <p:cTn id="154" fill="hold" nodeType="afterGroup">
                            <p:stCondLst>
                              <p:cond delay="1000"/>
                            </p:stCondLst>
                            <p:childTnLst>
                              <p:par>
                                <p:cTn id="155" presetID="5" presetClass="entr" presetSubtype="10" fill="hold" grpId="0" nodeType="afterEffect">
                                  <p:stCondLst>
                                    <p:cond delay="0"/>
                                  </p:stCondLst>
                                  <p:childTnLst>
                                    <p:set>
                                      <p:cBhvr>
                                        <p:cTn id="156" dur="1" fill="hold">
                                          <p:stCondLst>
                                            <p:cond delay="0"/>
                                          </p:stCondLst>
                                        </p:cTn>
                                        <p:tgtEl>
                                          <p:spTgt spid="28"/>
                                        </p:tgtEl>
                                        <p:attrNameLst>
                                          <p:attrName>style.visibility</p:attrName>
                                        </p:attrNameLst>
                                      </p:cBhvr>
                                      <p:to>
                                        <p:strVal val="visible"/>
                                      </p:to>
                                    </p:set>
                                    <p:animEffect transition="in" filter="checkerboard(across)">
                                      <p:cBhvr>
                                        <p:cTn id="157" dur="500"/>
                                        <p:tgtEl>
                                          <p:spTgt spid="28"/>
                                        </p:tgtEl>
                                      </p:cBhvr>
                                    </p:animEffect>
                                  </p:childTnLst>
                                </p:cTn>
                              </p:par>
                            </p:childTnLst>
                          </p:cTn>
                        </p:par>
                        <p:par>
                          <p:cTn id="158" fill="hold" nodeType="afterGroup">
                            <p:stCondLst>
                              <p:cond delay="1500"/>
                            </p:stCondLst>
                            <p:childTnLst>
                              <p:par>
                                <p:cTn id="159" presetID="5" presetClass="entr" presetSubtype="10" fill="hold" grpId="0" nodeType="afterEffect">
                                  <p:stCondLst>
                                    <p:cond delay="0"/>
                                  </p:stCondLst>
                                  <p:childTnLst>
                                    <p:set>
                                      <p:cBhvr>
                                        <p:cTn id="160" dur="1" fill="hold">
                                          <p:stCondLst>
                                            <p:cond delay="0"/>
                                          </p:stCondLst>
                                        </p:cTn>
                                        <p:tgtEl>
                                          <p:spTgt spid="34"/>
                                        </p:tgtEl>
                                        <p:attrNameLst>
                                          <p:attrName>style.visibility</p:attrName>
                                        </p:attrNameLst>
                                      </p:cBhvr>
                                      <p:to>
                                        <p:strVal val="visible"/>
                                      </p:to>
                                    </p:set>
                                    <p:animEffect transition="in" filter="checkerboard(across)">
                                      <p:cBhvr>
                                        <p:cTn id="161" dur="500"/>
                                        <p:tgtEl>
                                          <p:spTgt spid="34"/>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5" presetClass="entr" presetSubtype="10" fill="hold" nodeType="clickEffect">
                                  <p:stCondLst>
                                    <p:cond delay="0"/>
                                  </p:stCondLst>
                                  <p:childTnLst>
                                    <p:set>
                                      <p:cBhvr>
                                        <p:cTn id="165" dur="1" fill="hold">
                                          <p:stCondLst>
                                            <p:cond delay="0"/>
                                          </p:stCondLst>
                                        </p:cTn>
                                        <p:tgtEl>
                                          <p:spTgt spid="52"/>
                                        </p:tgtEl>
                                        <p:attrNameLst>
                                          <p:attrName>style.visibility</p:attrName>
                                        </p:attrNameLst>
                                      </p:cBhvr>
                                      <p:to>
                                        <p:strVal val="visible"/>
                                      </p:to>
                                    </p:set>
                                    <p:animEffect transition="in" filter="checkerboard(across)">
                                      <p:cBhvr>
                                        <p:cTn id="166" dur="500"/>
                                        <p:tgtEl>
                                          <p:spTgt spid="52"/>
                                        </p:tgtEl>
                                      </p:cBhvr>
                                    </p:animEffect>
                                  </p:childTnLst>
                                </p:cTn>
                              </p:par>
                            </p:childTnLst>
                          </p:cTn>
                        </p:par>
                        <p:par>
                          <p:cTn id="167" fill="hold" nodeType="afterGroup">
                            <p:stCondLst>
                              <p:cond delay="500"/>
                            </p:stCondLst>
                            <p:childTnLst>
                              <p:par>
                                <p:cTn id="168" presetID="5" presetClass="entr" presetSubtype="10" fill="hold" nodeType="afterEffect">
                                  <p:stCondLst>
                                    <p:cond delay="0"/>
                                  </p:stCondLst>
                                  <p:childTnLst>
                                    <p:set>
                                      <p:cBhvr>
                                        <p:cTn id="169" dur="1" fill="hold">
                                          <p:stCondLst>
                                            <p:cond delay="0"/>
                                          </p:stCondLst>
                                        </p:cTn>
                                        <p:tgtEl>
                                          <p:spTgt spid="53"/>
                                        </p:tgtEl>
                                        <p:attrNameLst>
                                          <p:attrName>style.visibility</p:attrName>
                                        </p:attrNameLst>
                                      </p:cBhvr>
                                      <p:to>
                                        <p:strVal val="visible"/>
                                      </p:to>
                                    </p:set>
                                    <p:animEffect transition="in" filter="checkerboard(across)">
                                      <p:cBhvr>
                                        <p:cTn id="170" dur="500"/>
                                        <p:tgtEl>
                                          <p:spTgt spid="53"/>
                                        </p:tgtEl>
                                      </p:cBhvr>
                                    </p:animEffect>
                                  </p:childTnLst>
                                </p:cTn>
                              </p:par>
                            </p:childTnLst>
                          </p:cTn>
                        </p:par>
                        <p:par>
                          <p:cTn id="171" fill="hold" nodeType="afterGroup">
                            <p:stCondLst>
                              <p:cond delay="1000"/>
                            </p:stCondLst>
                            <p:childTnLst>
                              <p:par>
                                <p:cTn id="172" presetID="5" presetClass="entr" presetSubtype="10" fill="hold" grpId="0" nodeType="afterEffect">
                                  <p:stCondLst>
                                    <p:cond delay="0"/>
                                  </p:stCondLst>
                                  <p:childTnLst>
                                    <p:set>
                                      <p:cBhvr>
                                        <p:cTn id="173" dur="1" fill="hold">
                                          <p:stCondLst>
                                            <p:cond delay="0"/>
                                          </p:stCondLst>
                                        </p:cTn>
                                        <p:tgtEl>
                                          <p:spTgt spid="20"/>
                                        </p:tgtEl>
                                        <p:attrNameLst>
                                          <p:attrName>style.visibility</p:attrName>
                                        </p:attrNameLst>
                                      </p:cBhvr>
                                      <p:to>
                                        <p:strVal val="visible"/>
                                      </p:to>
                                    </p:set>
                                    <p:animEffect transition="in" filter="checkerboard(across)">
                                      <p:cBhvr>
                                        <p:cTn id="174" dur="500"/>
                                        <p:tgtEl>
                                          <p:spTgt spid="20"/>
                                        </p:tgtEl>
                                      </p:cBhvr>
                                    </p:animEffect>
                                  </p:childTnLst>
                                </p:cTn>
                              </p:par>
                            </p:childTnLst>
                          </p:cTn>
                        </p:par>
                        <p:par>
                          <p:cTn id="175" fill="hold" nodeType="afterGroup">
                            <p:stCondLst>
                              <p:cond delay="1500"/>
                            </p:stCondLst>
                            <p:childTnLst>
                              <p:par>
                                <p:cTn id="176" presetID="5" presetClass="entr" presetSubtype="10" fill="hold" grpId="0" nodeType="afterEffect">
                                  <p:stCondLst>
                                    <p:cond delay="0"/>
                                  </p:stCondLst>
                                  <p:childTnLst>
                                    <p:set>
                                      <p:cBhvr>
                                        <p:cTn id="177" dur="1" fill="hold">
                                          <p:stCondLst>
                                            <p:cond delay="0"/>
                                          </p:stCondLst>
                                        </p:cTn>
                                        <p:tgtEl>
                                          <p:spTgt spid="33"/>
                                        </p:tgtEl>
                                        <p:attrNameLst>
                                          <p:attrName>style.visibility</p:attrName>
                                        </p:attrNameLst>
                                      </p:cBhvr>
                                      <p:to>
                                        <p:strVal val="visible"/>
                                      </p:to>
                                    </p:set>
                                    <p:animEffect transition="in" filter="checkerboard(across)">
                                      <p:cBhvr>
                                        <p:cTn id="178" dur="500"/>
                                        <p:tgtEl>
                                          <p:spTgt spid="33"/>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5" presetClass="entr" presetSubtype="10" fill="hold" grpId="0" nodeType="clickEffect">
                                  <p:stCondLst>
                                    <p:cond delay="0"/>
                                  </p:stCondLst>
                                  <p:childTnLst>
                                    <p:set>
                                      <p:cBhvr>
                                        <p:cTn id="182" dur="1" fill="hold">
                                          <p:stCondLst>
                                            <p:cond delay="0"/>
                                          </p:stCondLst>
                                        </p:cTn>
                                        <p:tgtEl>
                                          <p:spTgt spid="21"/>
                                        </p:tgtEl>
                                        <p:attrNameLst>
                                          <p:attrName>style.visibility</p:attrName>
                                        </p:attrNameLst>
                                      </p:cBhvr>
                                      <p:to>
                                        <p:strVal val="visible"/>
                                      </p:to>
                                    </p:set>
                                    <p:animEffect transition="in" filter="checkerboard(across)">
                                      <p:cBhvr>
                                        <p:cTn id="183" dur="500"/>
                                        <p:tgtEl>
                                          <p:spTgt spid="21"/>
                                        </p:tgtEl>
                                      </p:cBhvr>
                                    </p:animEffect>
                                  </p:childTnLst>
                                </p:cTn>
                              </p:par>
                            </p:childTnLst>
                          </p:cTn>
                        </p:par>
                        <p:par>
                          <p:cTn id="184" fill="hold" nodeType="afterGroup">
                            <p:stCondLst>
                              <p:cond delay="500"/>
                            </p:stCondLst>
                            <p:childTnLst>
                              <p:par>
                                <p:cTn id="185" presetID="5" presetClass="entr" presetSubtype="10" fill="hold" grpId="0" nodeType="afterEffect">
                                  <p:stCondLst>
                                    <p:cond delay="0"/>
                                  </p:stCondLst>
                                  <p:childTnLst>
                                    <p:set>
                                      <p:cBhvr>
                                        <p:cTn id="186" dur="1" fill="hold">
                                          <p:stCondLst>
                                            <p:cond delay="0"/>
                                          </p:stCondLst>
                                        </p:cTn>
                                        <p:tgtEl>
                                          <p:spTgt spid="35"/>
                                        </p:tgtEl>
                                        <p:attrNameLst>
                                          <p:attrName>style.visibility</p:attrName>
                                        </p:attrNameLst>
                                      </p:cBhvr>
                                      <p:to>
                                        <p:strVal val="visible"/>
                                      </p:to>
                                    </p:set>
                                    <p:animEffect transition="in" filter="checkerboard(across)">
                                      <p:cBhvr>
                                        <p:cTn id="187" dur="500"/>
                                        <p:tgtEl>
                                          <p:spTgt spid="35"/>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5" presetClass="entr" presetSubtype="10" fill="hold" nodeType="clickEffect">
                                  <p:stCondLst>
                                    <p:cond delay="0"/>
                                  </p:stCondLst>
                                  <p:childTnLst>
                                    <p:set>
                                      <p:cBhvr>
                                        <p:cTn id="191" dur="1" fill="hold">
                                          <p:stCondLst>
                                            <p:cond delay="0"/>
                                          </p:stCondLst>
                                        </p:cTn>
                                        <p:tgtEl>
                                          <p:spTgt spid="54"/>
                                        </p:tgtEl>
                                        <p:attrNameLst>
                                          <p:attrName>style.visibility</p:attrName>
                                        </p:attrNameLst>
                                      </p:cBhvr>
                                      <p:to>
                                        <p:strVal val="visible"/>
                                      </p:to>
                                    </p:set>
                                    <p:animEffect transition="in" filter="checkerboard(across)">
                                      <p:cBhvr>
                                        <p:cTn id="192" dur="500"/>
                                        <p:tgtEl>
                                          <p:spTgt spid="54"/>
                                        </p:tgtEl>
                                      </p:cBhvr>
                                    </p:animEffect>
                                  </p:childTnLst>
                                </p:cTn>
                              </p:par>
                            </p:childTnLst>
                          </p:cTn>
                        </p:par>
                        <p:par>
                          <p:cTn id="193" fill="hold" nodeType="afterGroup">
                            <p:stCondLst>
                              <p:cond delay="500"/>
                            </p:stCondLst>
                            <p:childTnLst>
                              <p:par>
                                <p:cTn id="194" presetID="5" presetClass="entr" presetSubtype="10" fill="hold" grpId="0" nodeType="afterEffect">
                                  <p:stCondLst>
                                    <p:cond delay="0"/>
                                  </p:stCondLst>
                                  <p:childTnLst>
                                    <p:set>
                                      <p:cBhvr>
                                        <p:cTn id="195" dur="1" fill="hold">
                                          <p:stCondLst>
                                            <p:cond delay="0"/>
                                          </p:stCondLst>
                                        </p:cTn>
                                        <p:tgtEl>
                                          <p:spTgt spid="22"/>
                                        </p:tgtEl>
                                        <p:attrNameLst>
                                          <p:attrName>style.visibility</p:attrName>
                                        </p:attrNameLst>
                                      </p:cBhvr>
                                      <p:to>
                                        <p:strVal val="visible"/>
                                      </p:to>
                                    </p:set>
                                    <p:animEffect transition="in" filter="checkerboard(across)">
                                      <p:cBhvr>
                                        <p:cTn id="196" dur="500"/>
                                        <p:tgtEl>
                                          <p:spTgt spid="22"/>
                                        </p:tgtEl>
                                      </p:cBhvr>
                                    </p:animEffect>
                                  </p:childTnLst>
                                </p:cTn>
                              </p:par>
                            </p:childTnLst>
                          </p:cTn>
                        </p:par>
                        <p:par>
                          <p:cTn id="197" fill="hold" nodeType="afterGroup">
                            <p:stCondLst>
                              <p:cond delay="1000"/>
                            </p:stCondLst>
                            <p:childTnLst>
                              <p:par>
                                <p:cTn id="198" presetID="5" presetClass="entr" presetSubtype="10" fill="hold" grpId="0" nodeType="afterEffect">
                                  <p:stCondLst>
                                    <p:cond delay="0"/>
                                  </p:stCondLst>
                                  <p:childTnLst>
                                    <p:set>
                                      <p:cBhvr>
                                        <p:cTn id="199" dur="1" fill="hold">
                                          <p:stCondLst>
                                            <p:cond delay="0"/>
                                          </p:stCondLst>
                                        </p:cTn>
                                        <p:tgtEl>
                                          <p:spTgt spid="36"/>
                                        </p:tgtEl>
                                        <p:attrNameLst>
                                          <p:attrName>style.visibility</p:attrName>
                                        </p:attrNameLst>
                                      </p:cBhvr>
                                      <p:to>
                                        <p:strVal val="visible"/>
                                      </p:to>
                                    </p:set>
                                    <p:animEffect transition="in" filter="checkerboard(across)">
                                      <p:cBhvr>
                                        <p:cTn id="20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utoUpdateAnimBg="0"/>
      <p:bldP spid="9" grpId="0" autoUpdateAnimBg="0"/>
      <p:bldP spid="10"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P spid="18" grpId="0" autoUpdateAnimBg="0"/>
      <p:bldP spid="19" grpId="0" autoUpdateAnimBg="0"/>
      <p:bldP spid="20" grpId="0" autoUpdateAnimBg="0"/>
      <p:bldP spid="21" grpId="0" autoUpdateAnimBg="0"/>
      <p:bldP spid="22" grpId="0" autoUpdateAnimBg="0"/>
      <p:bldP spid="27" grpId="0" autoUpdateAnimBg="0"/>
      <p:bldP spid="28" grpId="0" autoUpdateAnimBg="0"/>
      <p:bldP spid="29" grpId="0" autoUpdateAnimBg="0"/>
      <p:bldP spid="30" grpId="0" autoUpdateAnimBg="0"/>
      <p:bldP spid="31" grpId="0" autoUpdateAnimBg="0"/>
      <p:bldP spid="32" grpId="0" autoUpdateAnimBg="0"/>
      <p:bldP spid="33" grpId="0" autoUpdateAnimBg="0"/>
      <p:bldP spid="34" grpId="0" autoUpdateAnimBg="0"/>
      <p:bldP spid="35" grpId="0" autoUpdateAnimBg="0"/>
      <p:bldP spid="36" grpId="0" autoUpdateAnimBg="0"/>
      <p:bldP spid="37"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48"/>
  <p:tag name="GENSWF_MOVIE_ONCLICK_URL" val="http://"/>
  <p:tag name="GENSWF_MOVIE_PRESENTATION_END_URL" val="http://"/>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944</Words>
  <Application>Microsoft Office PowerPoint</Application>
  <PresentationFormat>On-screen Show (4:3)</PresentationFormat>
  <Paragraphs>117</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Chuong IV 2 Gia tri cua mot bieu thuc dai so</dc:title>
  <dc:creator>NGUYEN NGOC KHANG</dc:creator>
  <cp:lastModifiedBy>Admin</cp:lastModifiedBy>
  <cp:revision>20</cp:revision>
  <dcterms:created xsi:type="dcterms:W3CDTF">2016-01-25T13:34:59Z</dcterms:created>
  <dcterms:modified xsi:type="dcterms:W3CDTF">2019-09-23T09:00:02Z</dcterms:modified>
</cp:coreProperties>
</file>