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78" r:id="rId4"/>
    <p:sldId id="27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C17A4-28B8-4D4D-8380-88AA6D6A9205}" type="datetimeFigureOut">
              <a:rPr lang="en-US" smtClean="0"/>
              <a:t>24/10/2021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C0048-1326-4A40-848A-0BDFB38C34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C17A4-28B8-4D4D-8380-88AA6D6A9205}" type="datetimeFigureOut">
              <a:rPr lang="en-US" smtClean="0"/>
              <a:t>24/10/2021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C0048-1326-4A40-848A-0BDFB38C34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C17A4-28B8-4D4D-8380-88AA6D6A9205}" type="datetimeFigureOut">
              <a:rPr lang="en-US" smtClean="0"/>
              <a:t>24/10/2021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C0048-1326-4A40-848A-0BDFB38C34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C17A4-28B8-4D4D-8380-88AA6D6A9205}" type="datetimeFigureOut">
              <a:rPr lang="en-US" smtClean="0"/>
              <a:t>24/10/2021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C0048-1326-4A40-848A-0BDFB38C34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C17A4-28B8-4D4D-8380-88AA6D6A9205}" type="datetimeFigureOut">
              <a:rPr lang="en-US" smtClean="0"/>
              <a:t>24/10/2021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C0048-1326-4A40-848A-0BDFB38C34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C17A4-28B8-4D4D-8380-88AA6D6A9205}" type="datetimeFigureOut">
              <a:rPr lang="en-US" smtClean="0"/>
              <a:t>24/10/2021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C0048-1326-4A40-848A-0BDFB38C34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C17A4-28B8-4D4D-8380-88AA6D6A9205}" type="datetimeFigureOut">
              <a:rPr lang="en-US" smtClean="0"/>
              <a:t>24/10/2021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C0048-1326-4A40-848A-0BDFB38C34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C17A4-28B8-4D4D-8380-88AA6D6A9205}" type="datetimeFigureOut">
              <a:rPr lang="en-US" smtClean="0"/>
              <a:t>24/10/2021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C0048-1326-4A40-848A-0BDFB38C34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C17A4-28B8-4D4D-8380-88AA6D6A9205}" type="datetimeFigureOut">
              <a:rPr lang="en-US" smtClean="0"/>
              <a:t>24/10/2021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C0048-1326-4A40-848A-0BDFB38C34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C17A4-28B8-4D4D-8380-88AA6D6A9205}" type="datetimeFigureOut">
              <a:rPr lang="en-US" smtClean="0"/>
              <a:t>24/10/2021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C0048-1326-4A40-848A-0BDFB38C34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C17A4-28B8-4D4D-8380-88AA6D6A9205}" type="datetimeFigureOut">
              <a:rPr lang="en-US" smtClean="0"/>
              <a:t>24/10/2021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C0048-1326-4A40-848A-0BDFB38C34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FC17A4-28B8-4D4D-8380-88AA6D6A9205}" type="datetimeFigureOut">
              <a:rPr lang="en-US" smtClean="0"/>
              <a:t>24/10/2021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EC0048-1326-4A40-848A-0BDFB38C345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7.xml"/><Relationship Id="rId1" Type="http://schemas.openxmlformats.org/officeDocument/2006/relationships/video" Target="file:///E:\AN%20AN%20AN\AN.%20C4%202020-2021\BGTT.AN.2020-2021\BGTT-%20T3-2021\video%20em%20&#273;i%20qua%20ng&#227;%204\Em%20&#272;i%20Qua%20Ng&#227;%20T&#432;%20&#272;&#432;&#7901;ng%20Ph&#7889;%20-%20Nh&#7841;c%20M&#7847;m%20non%20-%20thi&#7871;u%20nhi%20hay%20nh&#7845;t.mp4" TargetMode="External"/><Relationship Id="rId4" Type="http://schemas.openxmlformats.org/officeDocument/2006/relationships/image" Target="../media/image16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E:\AN%20AN%20AN\AN.%20C4%202020-2021\BGTT.AN.2020-2021\BGTT-%20T3-2021\nh&#7841;c%20t3\&#272;i%20Xe%20&#272;&#7841;p%20Beat.mp3" TargetMode="Externa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E:\AN%20AN%20AN\AN.%20C4%202020-2021\BGTT.AN.2020-2021\BGTT-%20T3-2021\nh&#7841;c%20t3\&#272;i%20Xe%20&#272;&#7841;p%20Beat.mp3" TargetMode="Externa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E:\AN%20AN%20AN\AN.%20C4%202020-2021\BGTT.AN.2020-2021\BGTT-%20T3-2021\nh&#7841;c%20t3\&#272;i%20Xe%20&#272;&#7841;p%20Beat.mp3" TargetMode="Externa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E:\AN%20AN%20AN\AN.%20C4%202020-2021\BGTT.AN.2020-2021\BGTT-%20T3-2021\nh&#7841;c%20t3\&#272;i%20Xe%20&#272;&#7841;p%20Beat.mp3" TargetMode="External"/><Relationship Id="rId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E:\AN%20AN%20AN\AN.%20C4%202020-2021\BGTT.AN.2020-2021\BGTT-%20T3-2021\nh&#7841;c%20t3\Em%20&#272;i%20Qua%20Ng&#227;%20T&#432;%20&#272;&#432;&#7901;ng%20Ph&#7889;.mp3" TargetMode="External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790700" y="64394"/>
            <a:ext cx="6172200" cy="6857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2000" b="1" dirty="0">
                <a:ln w="11430"/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ỦY BAN NHÂN DÂN QUẬN LONG BIÊN</a:t>
            </a:r>
            <a:br>
              <a:rPr lang="en-US" sz="2000" b="1" dirty="0">
                <a:ln w="11430"/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>
                <a:ln w="11430"/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TRƯỜNG MẦM NON THẠCH CẦU</a:t>
            </a:r>
          </a:p>
        </p:txBody>
      </p:sp>
      <p:sp>
        <p:nvSpPr>
          <p:cNvPr id="12" name="Subtitle 2"/>
          <p:cNvSpPr txBox="1">
            <a:spLocks/>
          </p:cNvSpPr>
          <p:nvPr/>
        </p:nvSpPr>
        <p:spPr>
          <a:xfrm>
            <a:off x="1676400" y="2971800"/>
            <a:ext cx="5943600" cy="254840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000" b="1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20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tài</a:t>
            </a:r>
            <a:r>
              <a:rPr lang="en-US" sz="20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	    : - DH: </a:t>
            </a:r>
            <a:r>
              <a:rPr lang="en-US" sz="2000" b="1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20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xe</a:t>
            </a:r>
            <a:r>
              <a:rPr lang="en-US" sz="20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đạp</a:t>
            </a:r>
            <a:endParaRPr lang="en-US" sz="20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sz="20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- </a:t>
            </a:r>
            <a:r>
              <a:rPr lang="en-US" sz="2000" b="1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Nghe</a:t>
            </a:r>
            <a:r>
              <a:rPr lang="en-US" sz="20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vi-VN" sz="20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Em đi qua ngã tư đường phố</a:t>
            </a:r>
            <a:endParaRPr lang="en-US" sz="20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sz="20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- TCAN: </a:t>
            </a:r>
            <a:r>
              <a:rPr lang="en-US" sz="2000" b="1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Tín</a:t>
            </a:r>
            <a:r>
              <a:rPr lang="en-US" sz="20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hiệu</a:t>
            </a:r>
            <a:endParaRPr lang="en-US" sz="20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sz="2000" b="1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sz="20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20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	    : </a:t>
            </a:r>
            <a:r>
              <a:rPr lang="en-US" sz="2000" b="1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PTGT</a:t>
            </a:r>
            <a:r>
              <a:rPr lang="en-US" sz="20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0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bộ</a:t>
            </a:r>
            <a:endParaRPr lang="en-US" sz="20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sz="2000" b="1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Lứa</a:t>
            </a:r>
            <a:r>
              <a:rPr lang="en-US" sz="20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tuổi</a:t>
            </a:r>
            <a:r>
              <a:rPr lang="en-US" sz="20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: </a:t>
            </a:r>
            <a:r>
              <a:rPr lang="en-US" sz="2000" b="1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0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20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bé</a:t>
            </a:r>
            <a:endParaRPr lang="en-US" sz="20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sz="2000" b="1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0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sz="20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	    : 24 </a:t>
            </a:r>
            <a:r>
              <a:rPr lang="en-US" sz="2000" b="1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trẻ</a:t>
            </a:r>
            <a:endParaRPr lang="en-US" sz="20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sz="2000" b="1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20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sz="20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:</a:t>
            </a:r>
            <a:r>
              <a:rPr lang="en-US" sz="2000" b="1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Nguyễn</a:t>
            </a:r>
            <a:r>
              <a:rPr lang="en-US" sz="20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sz="20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Thu </a:t>
            </a:r>
            <a:r>
              <a:rPr lang="en-US" sz="2000" b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Hiền</a:t>
            </a:r>
            <a:endParaRPr lang="en-US" sz="2000" b="1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sz="20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      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790700" y="1981200"/>
            <a:ext cx="5486400" cy="707886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40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GIÁO ÁN ÂM NHẠC</a:t>
            </a:r>
          </a:p>
        </p:txBody>
      </p:sp>
      <p:sp>
        <p:nvSpPr>
          <p:cNvPr id="15" name="Subtitle 2"/>
          <p:cNvSpPr txBox="1">
            <a:spLocks/>
          </p:cNvSpPr>
          <p:nvPr/>
        </p:nvSpPr>
        <p:spPr>
          <a:xfrm>
            <a:off x="4019550" y="6168980"/>
            <a:ext cx="2362200" cy="5334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b="1">
              <a:solidFill>
                <a:srgbClr val="87309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Subtitle 2"/>
          <p:cNvSpPr txBox="1">
            <a:spLocks/>
          </p:cNvSpPr>
          <p:nvPr/>
        </p:nvSpPr>
        <p:spPr>
          <a:xfrm>
            <a:off x="3276600" y="6096000"/>
            <a:ext cx="2385811" cy="304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1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1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2020 -2021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2910" y="817978"/>
            <a:ext cx="1181979" cy="11819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52090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200400" y="1828800"/>
            <a:ext cx="4259499" cy="20005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sz="4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đàm</a:t>
            </a:r>
            <a:r>
              <a:rPr lang="en-US" sz="4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thoại</a:t>
            </a:r>
            <a:r>
              <a:rPr lang="en-US" sz="4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4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FontTx/>
              <a:buChar char="-"/>
            </a:pP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Tên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Giai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điệu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hát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33400" y="1143000"/>
            <a:ext cx="75438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dirty="0"/>
              <a:t> </a:t>
            </a:r>
            <a:r>
              <a:rPr lang="vi-VN" sz="4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Lần 2: Cô vừa hát vừa đệm đàn.</a:t>
            </a:r>
          </a:p>
          <a:p>
            <a:r>
              <a:rPr lang="vi-VN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3200" dirty="0">
                <a:latin typeface="Times New Roman" pitchFamily="18" charset="0"/>
                <a:cs typeface="Times New Roman" pitchFamily="18" charset="0"/>
              </a:rPr>
              <a:t>Cô giới thiệu nội dung bài hát cho trẻ nghe</a:t>
            </a:r>
            <a:r>
              <a:rPr lang="vi-VN" sz="4000" b="1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981200" y="228600"/>
            <a:ext cx="5622052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40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sz="4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3</a:t>
            </a:r>
            <a:endParaRPr lang="en-US" sz="3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xem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video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hát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Em Đi Qua Ngã Tư Đường Phố - Nhạc Mầm non - thiếu nhi hay nhất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685800" y="1371600"/>
            <a:ext cx="7772400" cy="5257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066800" y="1295400"/>
            <a:ext cx="7391400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c. Trò chơi: “Tín hiệu”.</a:t>
            </a:r>
          </a:p>
          <a:p>
            <a:r>
              <a:rPr lang="vi-VN" sz="28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* CC: Cô cho trẻ đi vòng tròn xung quanh lớp, vừa đi vừa hát, tay cầm vòng tròn giả làm vô lăng ô tô. Cô là người điều khiểu giao thông, trẻ vừa đi vừa hát. Khi đèn xanh sáng trẻ hát to - đèn vàng sáng hát nhỏ - đèn đỏ sáng dừng lại không hát.</a:t>
            </a:r>
          </a:p>
          <a:p>
            <a:r>
              <a:rPr lang="vi-VN" sz="28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* LC: Bạn nào làm sai không đúng tín hiệu và yêu cầu của cô phải nhảy lò cò. Cô tổ chức cho trẻ chơi 3-4 lần, khuyến khích động viên trẻ chơi</a:t>
            </a:r>
            <a:r>
              <a:rPr lang="vi-VN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57200" y="2209800"/>
            <a:ext cx="80772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vi-VN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3. Kết thúc:</a:t>
            </a:r>
            <a:endParaRPr lang="en-US" sz="3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vi-VN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36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Cô nhận xét giờ học và chuyển hoạt động</a:t>
            </a:r>
            <a:endParaRPr lang="en-US" sz="36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8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609600" y="0"/>
            <a:ext cx="67818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MỤC</a:t>
            </a:r>
            <a:r>
              <a:rPr kumimoji="0" lang="it-IT" sz="2400" b="1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ĐÍCH – YÊU CẦU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371600" y="685800"/>
            <a:ext cx="601980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2800" b="1" dirty="0">
                <a:latin typeface="Times New Roman" pitchFamily="18" charset="0"/>
                <a:cs typeface="Times New Roman" pitchFamily="18" charset="0"/>
              </a:rPr>
              <a:t>1. Kiến thức</a:t>
            </a:r>
            <a:endParaRPr lang="vi-VN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- Trẻ biết tên bài hát, tên tác giả, hiểu nội dung của bài hát.</a:t>
            </a:r>
          </a:p>
          <a:p>
            <a:r>
              <a:rPr lang="vi-VN" sz="2800" b="1" dirty="0">
                <a:latin typeface="Times New Roman" pitchFamily="18" charset="0"/>
                <a:cs typeface="Times New Roman" pitchFamily="18" charset="0"/>
              </a:rPr>
              <a:t>2. Kỹ năng</a:t>
            </a:r>
            <a:endParaRPr lang="vi-VN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- Trẻ biết thể hiện cảm xúc theo giai điệu của bài hát</a:t>
            </a:r>
          </a:p>
          <a:p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- Trẻ hát đúng lời, đúng giai điệu của bài hát</a:t>
            </a:r>
          </a:p>
          <a:p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- Trẻ chơi trò chơi đúng luật.</a:t>
            </a:r>
          </a:p>
          <a:p>
            <a:r>
              <a:rPr lang="vi-VN" sz="2800" b="1" dirty="0">
                <a:latin typeface="Times New Roman" pitchFamily="18" charset="0"/>
                <a:cs typeface="Times New Roman" pitchFamily="18" charset="0"/>
              </a:rPr>
              <a:t>3. Thái độ</a:t>
            </a:r>
            <a:endParaRPr lang="vi-VN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- Tích cực tham gia các hoạt động của cô</a:t>
            </a:r>
          </a:p>
          <a:p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- Trẻ biết tuân thủ luật lệ giao thông, đèn tín hiệu giao thông</a:t>
            </a:r>
          </a:p>
        </p:txBody>
      </p:sp>
    </p:spTree>
    <p:extLst>
      <p:ext uri="{BB962C8B-B14F-4D97-AF65-F5344CB8AC3E}">
        <p14:creationId xmlns:p14="http://schemas.microsoft.com/office/powerpoint/2010/main" val="12152090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600200" y="1752600"/>
            <a:ext cx="61722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2800" b="1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* Đồ dùng của cô:</a:t>
            </a:r>
            <a:endParaRPr lang="vi-VN" sz="2800" dirty="0">
              <a:solidFill>
                <a:schemeClr val="tx2">
                  <a:lumMod val="75000"/>
                </a:schemeClr>
              </a:solidFill>
              <a:latin typeface="+mj-lt"/>
            </a:endParaRPr>
          </a:p>
          <a:p>
            <a:r>
              <a:rPr lang="vi-VN" sz="2800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- Đàn nhạc bài hát: Em đi qua ngã tư đường phố, đi xe đạp, video bài hát em đi qua ngã tư đường phố</a:t>
            </a:r>
          </a:p>
          <a:p>
            <a:r>
              <a:rPr lang="vi-VN" sz="2800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- Đoạn phim về hình ảnh các phương tiện giao thông đường bộ.</a:t>
            </a:r>
          </a:p>
          <a:p>
            <a:r>
              <a:rPr lang="vi-VN" sz="2800" b="1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* Đồ dùng của trẻ:</a:t>
            </a:r>
            <a:endParaRPr lang="vi-VN" sz="2800" dirty="0">
              <a:solidFill>
                <a:schemeClr val="tx2">
                  <a:lumMod val="75000"/>
                </a:schemeClr>
              </a:solidFill>
              <a:latin typeface="+mj-lt"/>
            </a:endParaRPr>
          </a:p>
          <a:p>
            <a:r>
              <a:rPr lang="vi-VN" sz="2800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- Dụng cụ âm nhạc.</a:t>
            </a:r>
          </a:p>
          <a:p>
            <a:r>
              <a:rPr lang="vi-VN" sz="2800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- Trang phục biểu diễn</a:t>
            </a:r>
          </a:p>
          <a:p>
            <a:r>
              <a:rPr lang="vi-VN" sz="2800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- Vòng thể dục, đèn giao thông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962400" y="990600"/>
            <a:ext cx="298992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CHUẨN</a:t>
            </a:r>
            <a:r>
              <a:rPr lang="en-US" sz="44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BỊ</a:t>
            </a:r>
            <a:endParaRPr lang="en-US" sz="28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TIẾN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HÀNH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vi-VN" b="1" dirty="0"/>
              <a:t>1</a:t>
            </a:r>
            <a:r>
              <a:rPr lang="vi-VN" b="1" dirty="0">
                <a:latin typeface="Times New Roman" pitchFamily="18" charset="0"/>
                <a:cs typeface="Times New Roman" pitchFamily="18" charset="0"/>
              </a:rPr>
              <a:t>. Ổn định tổ chức:</a:t>
            </a:r>
            <a:endParaRPr lang="vi-VN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vi-VN" dirty="0">
                <a:latin typeface="Times New Roman" pitchFamily="18" charset="0"/>
                <a:cs typeface="Times New Roman" pitchFamily="18" charset="0"/>
              </a:rPr>
              <a:t>Trò chuyện về PTGT đường bộ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nghe</a:t>
            </a:r>
            <a:endParaRPr lang="vi-VN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14400" y="762000"/>
            <a:ext cx="73152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2.Phương pháp, hình thức tổ chức</a:t>
            </a:r>
            <a:endParaRPr lang="vi-VN" sz="36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vi-VN" sz="36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a.  Dạy hát: Đi xe đạp</a:t>
            </a:r>
            <a:endParaRPr lang="vi-VN" sz="36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vi-VN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36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Cô hát lần 1: Hỏi trẻ tên bài hát</a:t>
            </a:r>
          </a:p>
        </p:txBody>
      </p:sp>
      <p:pic>
        <p:nvPicPr>
          <p:cNvPr id="5" name="Đi Xe Đạp Beat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8077200" y="57150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75462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81000" y="1371600"/>
            <a:ext cx="86106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Cô hát lần 2: Giới thiệu nội dung bài hát: </a:t>
            </a:r>
            <a:r>
              <a:rPr lang="en-US" sz="44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vi-VN" sz="48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iềm vui hân hoan của </a:t>
            </a:r>
            <a:r>
              <a:rPr lang="vi-VN" sz="4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bé khi được mẹ đưa đến trường bằng xe đạp</a:t>
            </a:r>
            <a:endParaRPr lang="en-US" sz="32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Đi Xe Đạp Beat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 flipV="1">
            <a:off x="6781800" y="4648200"/>
            <a:ext cx="1752600" cy="1752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75462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33400" y="1828800"/>
            <a:ext cx="8077200" cy="2954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sz="5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5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sz="5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5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>
                <a:latin typeface="Times New Roman" pitchFamily="18" charset="0"/>
                <a:cs typeface="Times New Roman" pitchFamily="18" charset="0"/>
              </a:rPr>
              <a:t>hát</a:t>
            </a:r>
            <a:r>
              <a:rPr lang="en-US" sz="5400" b="1" dirty="0">
                <a:latin typeface="Times New Roman" pitchFamily="18" charset="0"/>
                <a:cs typeface="Times New Roman" pitchFamily="18" charset="0"/>
              </a:rPr>
              <a:t> 2-3 </a:t>
            </a:r>
            <a:r>
              <a:rPr lang="en-US" sz="5400" b="1" dirty="0" err="1"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sz="5400" b="1" dirty="0">
                <a:latin typeface="Times New Roman" pitchFamily="18" charset="0"/>
                <a:cs typeface="Times New Roman" pitchFamily="18" charset="0"/>
              </a:rPr>
              <a:t>. </a:t>
            </a:r>
            <a:endParaRPr lang="en-US" sz="44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chú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ý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sửa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sai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trẻ</a:t>
            </a:r>
            <a:endParaRPr lang="en-US" sz="4400" dirty="0">
              <a:latin typeface="Times New Roman" pitchFamily="18" charset="0"/>
              <a:cs typeface="Times New Roman" pitchFamily="18" charset="0"/>
            </a:endParaRPr>
          </a:p>
          <a:p>
            <a:br>
              <a:rPr lang="en-US" sz="4400" dirty="0">
                <a:latin typeface="Times New Roman" pitchFamily="18" charset="0"/>
                <a:cs typeface="Times New Roman" pitchFamily="18" charset="0"/>
              </a:rPr>
            </a:br>
            <a:endParaRPr lang="en-US" sz="4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Đi Xe Đạp Beat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7315200" y="4648200"/>
            <a:ext cx="762000" cy="762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75462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33400" y="2590800"/>
            <a:ext cx="82296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 Cho </a:t>
            </a:r>
            <a:r>
              <a:rPr lang="en-US" sz="4000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tổ</a:t>
            </a:r>
            <a:r>
              <a:rPr lang="en-US" sz="40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sz="40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hát</a:t>
            </a:r>
            <a:endParaRPr lang="en-US" sz="40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en-US" sz="40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Cho </a:t>
            </a:r>
            <a:r>
              <a:rPr lang="en-US" sz="4000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sz="40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hát</a:t>
            </a:r>
            <a:r>
              <a:rPr lang="en-US" sz="40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nối</a:t>
            </a:r>
            <a:r>
              <a:rPr lang="en-US" sz="40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sz="40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hát</a:t>
            </a:r>
            <a:r>
              <a:rPr lang="en-US" sz="40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to </a:t>
            </a:r>
            <a:r>
              <a:rPr lang="en-US" sz="4000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nhỏ</a:t>
            </a:r>
            <a:r>
              <a:rPr lang="en-US" sz="40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Tx/>
              <a:buChar char="-"/>
            </a:pPr>
            <a:r>
              <a:rPr lang="en-US" sz="40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Cá</a:t>
            </a:r>
            <a:r>
              <a:rPr lang="en-US" sz="40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40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sz="40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hát</a:t>
            </a:r>
            <a:r>
              <a:rPr lang="en-US" sz="40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pic>
        <p:nvPicPr>
          <p:cNvPr id="5" name="Đi Xe Đạp Beat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7543800" y="4572000"/>
            <a:ext cx="685800" cy="685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75462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57200" y="2667000"/>
            <a:ext cx="8382000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36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b. Nghe hát: E</a:t>
            </a:r>
            <a:r>
              <a:rPr lang="en-US" sz="36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vi-VN" sz="36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đi qua ngã tư đường phố</a:t>
            </a:r>
            <a:endParaRPr lang="vi-VN" sz="3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vi-VN" sz="4000" dirty="0">
                <a:latin typeface="Times New Roman" pitchFamily="18" charset="0"/>
                <a:cs typeface="Times New Roman" pitchFamily="18" charset="0"/>
              </a:rPr>
              <a:t> Lần 1: Cô hát kết hợp cử chỉ điệu bộ.</a:t>
            </a:r>
          </a:p>
        </p:txBody>
      </p:sp>
      <p:pic>
        <p:nvPicPr>
          <p:cNvPr id="6" name="Em Đi Qua Ngã Tư Đường Phố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7696200" y="4876800"/>
            <a:ext cx="990600" cy="990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27550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466</Words>
  <Application>Microsoft Office PowerPoint</Application>
  <PresentationFormat>On-screen Show (4:3)</PresentationFormat>
  <Paragraphs>56</Paragraphs>
  <Slides>14</Slides>
  <Notes>0</Notes>
  <HiddenSlides>0</HiddenSlides>
  <MMClips>6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CÁCH TIẾN HÀNH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Welcome</dc:creator>
  <cp:lastModifiedBy>Admin</cp:lastModifiedBy>
  <cp:revision>12</cp:revision>
  <dcterms:created xsi:type="dcterms:W3CDTF">2021-03-30T06:27:03Z</dcterms:created>
  <dcterms:modified xsi:type="dcterms:W3CDTF">2021-10-24T09:35:08Z</dcterms:modified>
</cp:coreProperties>
</file>