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94" r:id="rId3"/>
    <p:sldId id="296" r:id="rId4"/>
    <p:sldId id="262" r:id="rId5"/>
    <p:sldId id="263" r:id="rId6"/>
    <p:sldId id="264" r:id="rId7"/>
    <p:sldId id="265" r:id="rId8"/>
    <p:sldId id="266" r:id="rId9"/>
    <p:sldId id="267" r:id="rId10"/>
    <p:sldId id="287" r:id="rId11"/>
    <p:sldId id="269" r:id="rId12"/>
    <p:sldId id="288" r:id="rId13"/>
    <p:sldId id="271" r:id="rId14"/>
    <p:sldId id="289" r:id="rId15"/>
    <p:sldId id="273" r:id="rId16"/>
    <p:sldId id="274" r:id="rId17"/>
    <p:sldId id="290" r:id="rId18"/>
    <p:sldId id="276" r:id="rId19"/>
    <p:sldId id="291" r:id="rId20"/>
    <p:sldId id="279" r:id="rId21"/>
    <p:sldId id="292" r:id="rId22"/>
    <p:sldId id="293" r:id="rId23"/>
    <p:sldId id="28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93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85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0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1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81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8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22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74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0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F8D4F-7C0F-4CFC-8B11-59F5CB1D10A9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29156-4FC2-4E7F-97B6-4F2FF0E40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gi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7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6.jpeg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12.jpeg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7624"/>
            <a:ext cx="9165457" cy="9087689"/>
          </a:xfrm>
          <a:prstGeom prst="rect">
            <a:avLst/>
          </a:prstGeom>
        </p:spPr>
      </p:pic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82228" y="-2187624"/>
            <a:ext cx="800100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uận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Tr­ường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01228" y="1713646"/>
            <a:ext cx="8763000" cy="13033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vi-VN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8000" b="1" i="1" kern="10" spc="-80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vi-VN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 CHƠI PHỐ</a:t>
            </a:r>
            <a:endParaRPr lang="en-US" sz="8000" b="1" i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75656" y="3573015"/>
            <a:ext cx="6654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 MẪU GIÁO NHỠ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B4</a:t>
            </a:r>
            <a:endParaRPr lang="en-US" sz="2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 VIÊN :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8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568952" cy="6669360"/>
          </a:xfrm>
          <a:prstGeom prst="rect">
            <a:avLst/>
          </a:prstGeom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22474" y="1347788"/>
            <a:ext cx="597105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-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Cô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vừa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đọc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bài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thơ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gì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?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Của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tác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gia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̉ </a:t>
            </a:r>
            <a:r>
              <a:rPr lang="en-US" sz="3000" b="1" dirty="0" err="1">
                <a:solidFill>
                  <a:srgbClr val="00B050"/>
                </a:solidFill>
                <a:latin typeface="Times New Roman" pitchFamily="18" charset="0"/>
              </a:rPr>
              <a:t>nào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  <a:t>?</a:t>
            </a:r>
            <a:br>
              <a:rPr lang="en-US" sz="3000" b="1" dirty="0">
                <a:solidFill>
                  <a:srgbClr val="00B050"/>
                </a:solidFill>
                <a:latin typeface="Times New Roman" pitchFamily="18" charset="0"/>
              </a:rPr>
            </a:br>
            <a:endParaRPr lang="en-US" sz="3000" b="1" dirty="0">
              <a:solidFill>
                <a:srgbClr val="00B050"/>
              </a:solidFill>
              <a:latin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22474" y="3057681"/>
            <a:ext cx="43123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Bài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thơ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nói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vê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điều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Ai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Times New Roman" pitchFamily="18" charset="0"/>
              </a:rPr>
              <a:t>phô</a:t>
            </a:r>
            <a:r>
              <a:rPr lang="en-US" sz="3000" b="1" dirty="0" smtClean="0">
                <a:solidFill>
                  <a:srgbClr val="0000FF"/>
                </a:solidFill>
                <a:latin typeface="Times New Roman" pitchFamily="18" charset="0"/>
              </a:rPr>
              <a:t>́?</a:t>
            </a: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06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8" descr="Butterfly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-2286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4" descr="duong o to di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AutoShape 74"/>
          <p:cNvSpPr>
            <a:spLocks noChangeArrowheads="1"/>
          </p:cNvSpPr>
          <p:nvPr/>
        </p:nvSpPr>
        <p:spPr bwMode="auto">
          <a:xfrm rot="257349">
            <a:off x="914400" y="4419600"/>
            <a:ext cx="3886200" cy="381000"/>
          </a:xfrm>
          <a:prstGeom prst="rightArrow">
            <a:avLst>
              <a:gd name="adj1" fmla="val 50000"/>
              <a:gd name="adj2" fmla="val 25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62469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0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62471" name="Picture 65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2" name="Picture 66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3" name="Group 11"/>
          <p:cNvGrpSpPr>
            <a:grpSpLocks noGrp="1"/>
          </p:cNvGrpSpPr>
          <p:nvPr/>
        </p:nvGrpSpPr>
        <p:grpSpPr bwMode="auto">
          <a:xfrm>
            <a:off x="-304800" y="-762000"/>
            <a:ext cx="1828800" cy="3352800"/>
            <a:chOff x="2920" y="85"/>
            <a:chExt cx="3176" cy="4235"/>
          </a:xfrm>
        </p:grpSpPr>
        <p:pic>
          <p:nvPicPr>
            <p:cNvPr id="62474" name="Picture 12" descr="tan c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75" name="Picture 13" descr="cay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2476" name="Picture 142" descr="c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7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5240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8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9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62480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08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4201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8420100" y="49720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62483" name="Group 28"/>
          <p:cNvGrpSpPr>
            <a:grpSpLocks/>
          </p:cNvGrpSpPr>
          <p:nvPr/>
        </p:nvGrpSpPr>
        <p:grpSpPr bwMode="auto">
          <a:xfrm>
            <a:off x="6096000" y="3276600"/>
            <a:ext cx="1676400" cy="2971800"/>
            <a:chOff x="2496" y="2688"/>
            <a:chExt cx="1056" cy="1632"/>
          </a:xfrm>
        </p:grpSpPr>
        <p:sp>
          <p:nvSpPr>
            <p:cNvPr id="62484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5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6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7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8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89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0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1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2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62493" name="Rectangle 44"/>
          <p:cNvSpPr>
            <a:spLocks noChangeArrowheads="1"/>
          </p:cNvSpPr>
          <p:nvPr/>
        </p:nvSpPr>
        <p:spPr bwMode="auto">
          <a:xfrm>
            <a:off x="304800" y="2848928"/>
            <a:ext cx="8763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62494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62495" name="Group 4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62496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7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8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499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0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1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2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3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2504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62505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sp>
        <p:nvSpPr>
          <p:cNvPr id="62506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507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2508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-4114800" y="3886200"/>
            <a:ext cx="3505200" cy="1752600"/>
            <a:chOff x="480" y="2064"/>
            <a:chExt cx="3456" cy="1634"/>
          </a:xfrm>
        </p:grpSpPr>
        <p:pic>
          <p:nvPicPr>
            <p:cNvPr id="62510" name="Picture 16" descr="xe o to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3456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511" name="Rectangle 138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512" name="Rectangle 139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62513" name="Rectangle 140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62514" name="Group 147"/>
          <p:cNvGrpSpPr>
            <a:grpSpLocks/>
          </p:cNvGrpSpPr>
          <p:nvPr/>
        </p:nvGrpSpPr>
        <p:grpSpPr bwMode="auto">
          <a:xfrm>
            <a:off x="838200" y="3962400"/>
            <a:ext cx="1066800" cy="2362200"/>
            <a:chOff x="3600" y="0"/>
            <a:chExt cx="480" cy="1920"/>
          </a:xfrm>
        </p:grpSpPr>
        <p:sp>
          <p:nvSpPr>
            <p:cNvPr id="62515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62516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62517" name="Picture 26" descr="1097598lgcsepnnyx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518" name="Picture 79" descr="den xanh d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35" name="Picture 79" descr="1(106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0">
            <a:off x="-1952625" y="533400"/>
            <a:ext cx="134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36" name="Picture 80" descr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77">
            <a:off x="-990600" y="6858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95800" y="337563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“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Vịt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cùng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chơi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itchFamily="18" charset="0"/>
              </a:rPr>
              <a:t>phố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  <a:t>”</a:t>
            </a:r>
            <a:br>
              <a:rPr lang="en-US" sz="3000" b="1" dirty="0">
                <a:solidFill>
                  <a:srgbClr val="0000FF"/>
                </a:solidFill>
                <a:latin typeface="Times New Roman" pitchFamily="18" charset="0"/>
              </a:rPr>
            </a:br>
            <a:endParaRPr lang="en-US" sz="30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166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5 -0.0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46511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33456"/>
          </a:xfrm>
          <a:prstGeom prst="rect">
            <a:avLst/>
          </a:prstGeom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496929" y="2060848"/>
            <a:ext cx="386238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-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Vịt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va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ga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̃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gặp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6600CC"/>
                </a:solidFill>
                <a:latin typeface="Times New Roman" pitchFamily="18" charset="0"/>
              </a:rPr>
              <a:t>gi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  <a:t>̀?</a:t>
            </a:r>
            <a:br>
              <a:rPr lang="en-US" sz="3200" b="1" dirty="0">
                <a:solidFill>
                  <a:srgbClr val="6600CC"/>
                </a:solidFill>
                <a:latin typeface="Times New Roman" pitchFamily="18" charset="0"/>
              </a:rPr>
            </a:br>
            <a:endParaRPr lang="en-US" sz="3200" b="1" dirty="0">
              <a:solidFill>
                <a:srgbClr val="6600CC"/>
              </a:solidFill>
              <a:latin typeface="Times New Roman" pitchFamily="18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2266721" y="3356992"/>
            <a:ext cx="461055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Vịt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va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đa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̃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làm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̀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08274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8" descr="Butterfly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-2286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4" descr="duong o to di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21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34822" name="Picture 65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3" name="Picture 66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824" name="Group 11"/>
          <p:cNvGrpSpPr>
            <a:grpSpLocks noGrp="1"/>
          </p:cNvGrpSpPr>
          <p:nvPr/>
        </p:nvGrpSpPr>
        <p:grpSpPr bwMode="auto">
          <a:xfrm>
            <a:off x="-304800" y="-762000"/>
            <a:ext cx="1828800" cy="3352800"/>
            <a:chOff x="2920" y="85"/>
            <a:chExt cx="3176" cy="4235"/>
          </a:xfrm>
        </p:grpSpPr>
        <p:pic>
          <p:nvPicPr>
            <p:cNvPr id="34825" name="Picture 12" descr="tan c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Picture 13" descr="cay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4827" name="Picture 142" descr="c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5240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4831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08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2" name="Rectangle 48"/>
          <p:cNvSpPr>
            <a:spLocks noChangeArrowheads="1"/>
          </p:cNvSpPr>
          <p:nvPr/>
        </p:nvSpPr>
        <p:spPr bwMode="auto">
          <a:xfrm>
            <a:off x="0" y="29718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 dirty="0">
              <a:solidFill>
                <a:schemeClr val="bg2"/>
              </a:solidFill>
            </a:endParaRPr>
          </a:p>
        </p:txBody>
      </p:sp>
      <p:sp>
        <p:nvSpPr>
          <p:cNvPr id="34833" name="Rectangle 103"/>
          <p:cNvSpPr>
            <a:spLocks noChangeArrowheads="1"/>
          </p:cNvSpPr>
          <p:nvPr/>
        </p:nvSpPr>
        <p:spPr bwMode="auto">
          <a:xfrm>
            <a:off x="304800" y="46482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34834" name="Group 50"/>
          <p:cNvGrpSpPr>
            <a:grpSpLocks/>
          </p:cNvGrpSpPr>
          <p:nvPr/>
        </p:nvGrpSpPr>
        <p:grpSpPr bwMode="auto">
          <a:xfrm>
            <a:off x="4648200" y="2971800"/>
            <a:ext cx="1676400" cy="2895600"/>
            <a:chOff x="2496" y="2688"/>
            <a:chExt cx="1056" cy="1632"/>
          </a:xfrm>
        </p:grpSpPr>
        <p:sp>
          <p:nvSpPr>
            <p:cNvPr id="34835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36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37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38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39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40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41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42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4843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34844" name="Rectangle 103"/>
          <p:cNvSpPr>
            <a:spLocks noChangeArrowheads="1"/>
          </p:cNvSpPr>
          <p:nvPr/>
        </p:nvSpPr>
        <p:spPr bwMode="auto">
          <a:xfrm>
            <a:off x="6477000" y="44958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sp>
        <p:nvSpPr>
          <p:cNvPr id="34845" name="Rectangle 116"/>
          <p:cNvSpPr>
            <a:spLocks noChangeArrowheads="1"/>
          </p:cNvSpPr>
          <p:nvPr/>
        </p:nvSpPr>
        <p:spPr bwMode="auto">
          <a:xfrm>
            <a:off x="0" y="26670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846" name="Rectangle 116"/>
          <p:cNvSpPr>
            <a:spLocks noChangeArrowheads="1"/>
          </p:cNvSpPr>
          <p:nvPr/>
        </p:nvSpPr>
        <p:spPr bwMode="auto">
          <a:xfrm>
            <a:off x="0" y="60960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34847" name="AutoShape 74"/>
          <p:cNvSpPr>
            <a:spLocks noChangeArrowheads="1"/>
          </p:cNvSpPr>
          <p:nvPr/>
        </p:nvSpPr>
        <p:spPr bwMode="auto">
          <a:xfrm>
            <a:off x="1905000" y="4495800"/>
            <a:ext cx="2057400" cy="4572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4848" name="Picture 60" descr="den xanh d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4201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8420100" y="49720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-3581400" y="4038600"/>
            <a:ext cx="2895600" cy="1828800"/>
            <a:chOff x="480" y="2064"/>
            <a:chExt cx="3456" cy="1634"/>
          </a:xfrm>
        </p:grpSpPr>
        <p:pic>
          <p:nvPicPr>
            <p:cNvPr id="34852" name="Picture 16" descr="xe o to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3456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53" name="Rectangle 138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854" name="Rectangle 139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4855" name="Rectangle 140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21587" name="Picture 83" descr="1(106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546">
            <a:off x="-2405063" y="304800"/>
            <a:ext cx="134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8" name="Picture 84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77">
            <a:off x="-1066800" y="4572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4858" name="Group 147"/>
          <p:cNvGrpSpPr>
            <a:grpSpLocks/>
          </p:cNvGrpSpPr>
          <p:nvPr/>
        </p:nvGrpSpPr>
        <p:grpSpPr bwMode="auto">
          <a:xfrm>
            <a:off x="228600" y="4038600"/>
            <a:ext cx="1066800" cy="2362200"/>
            <a:chOff x="3600" y="0"/>
            <a:chExt cx="480" cy="1920"/>
          </a:xfrm>
        </p:grpSpPr>
        <p:sp>
          <p:nvSpPr>
            <p:cNvPr id="34859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34860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2520950" y="4455324"/>
            <a:ext cx="475615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     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Gặp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Dừng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thôi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                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qua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vội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5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4167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2 0.00556 L 0.46666 0.0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907 0.01112 L 0.51458 0.0333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74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525344"/>
          </a:xfrm>
          <a:prstGeom prst="rect">
            <a:avLst/>
          </a:prstGeom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284882" y="3595328"/>
            <a:ext cx="65742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9900CC"/>
                </a:solidFill>
                <a:latin typeface="Times New Roman" pitchFamily="18" charset="0"/>
              </a:rPr>
              <a:t>Ngoài</a:t>
            </a:r>
            <a:r>
              <a:rPr lang="en-US" sz="3200" b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đèn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đỏ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ra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còn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có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đèn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gì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en-US" sz="3200" b="1" dirty="0" err="1">
                <a:solidFill>
                  <a:srgbClr val="9900CC"/>
                </a:solidFill>
                <a:latin typeface="Times New Roman" pitchFamily="18" charset="0"/>
              </a:rPr>
              <a:t>nữa</a:t>
            </a:r>
            <a:r>
              <a:rPr lang="en-US" sz="3200" b="1" dirty="0">
                <a:solidFill>
                  <a:srgbClr val="9900CC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5084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36868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36869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36870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1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2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3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4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5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6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7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36878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36879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36880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6883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36884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85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6886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36887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36888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36889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36890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36891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3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4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77250" y="49530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109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63492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63493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63494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5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6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7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8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499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500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501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3502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63503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63504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5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506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3507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63508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509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510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3511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63512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63513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3514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250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1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7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8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304036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963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311700" y="3088983"/>
            <a:ext cx="27269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“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vàng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Tiếp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3504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4976" cy="6480720"/>
          </a:xfrm>
          <a:prstGeom prst="rect">
            <a:avLst/>
          </a:prstGeom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301996" y="2531827"/>
            <a:ext cx="70643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vịt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”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đã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FF33CC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77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61444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61445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61446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47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48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49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0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1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2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3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61454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61455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61456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7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1459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61460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1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462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1463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61464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61465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61466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250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1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9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0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963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807720" y="2953612"/>
            <a:ext cx="338426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</a:rPr>
              <a:t>“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nhanh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nhanh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C00CC"/>
                </a:solidFill>
                <a:latin typeface="Times New Roman" pitchFamily="18" charset="0"/>
              </a:rPr>
              <a:t>   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Qua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đường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C00CC"/>
                </a:solidFill>
                <a:latin typeface="Times New Roman" pitchFamily="18" charset="0"/>
              </a:rPr>
              <a:t>nhé</a:t>
            </a:r>
            <a: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  <a:t>”</a:t>
            </a:r>
            <a:br>
              <a:rPr lang="en-US" sz="2800" b="1" dirty="0">
                <a:solidFill>
                  <a:srgbClr val="CC00CC"/>
                </a:solidFill>
                <a:latin typeface="Times New Roman" pitchFamily="18" charset="0"/>
              </a:rPr>
            </a:br>
            <a:endParaRPr lang="en-US" sz="2800" b="1" dirty="0">
              <a:solidFill>
                <a:srgbClr val="CC00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125 0.6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4.44444E-6 L 0.00295 0.61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71115" y="2955926"/>
            <a:ext cx="77787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Được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đi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chơi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phố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“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gà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và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vịt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” 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cảm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thấy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thế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nào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?</a:t>
            </a:r>
            <a:b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- Vì </a:t>
            </a:r>
            <a:r>
              <a:rPr lang="en-US" sz="2800" b="1" dirty="0" err="1">
                <a:solidFill>
                  <a:srgbClr val="339933"/>
                </a:solidFill>
                <a:latin typeface="Times New Roman" pitchFamily="18" charset="0"/>
              </a:rPr>
              <a:t>sao</a:t>
            </a:r>
            <a:r>
              <a:rPr lang="en-US" sz="2800" b="1" dirty="0">
                <a:solidFill>
                  <a:srgbClr val="339933"/>
                </a:solidFill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412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200800" cy="712879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275856" y="4234561"/>
            <a:ext cx="3024336" cy="129614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39752" y="4482523"/>
            <a:ext cx="45464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HÁT VÀ VẬN ĐỘNG </a:t>
            </a:r>
          </a:p>
          <a:p>
            <a:r>
              <a:rPr lang="en-US" sz="23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“EM ĐI QUA NGÃ TƯ ĐƯỜNG PHỐ”</a:t>
            </a:r>
            <a:endParaRPr lang="en-US" sz="23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EmDiQuaNgaTuDuongPho-DangCapNhat_4bkd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741.2312" end="59665.04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60432" y="68757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814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40964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40966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67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68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69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0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1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2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3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40974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40975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40976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8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40979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40980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1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82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40983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40984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40985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40986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2560" name="Picture 32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2750"/>
            <a:ext cx="18637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4267200"/>
            <a:ext cx="13414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0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48675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467725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6057899" y="377877"/>
            <a:ext cx="2655888" cy="18002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“Ồ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vui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quá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Sáng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hôm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nay</a:t>
            </a: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Bao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hay</a:t>
            </a:r>
          </a:p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Nghe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đến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</a:rPr>
              <a:t>thích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017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.04444 L -0.00417 -0.040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2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0.05 L -0.00538 -0.055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0"/>
            <a:ext cx="9684568" cy="702940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81000" y="1447800"/>
            <a:ext cx="8305800" cy="314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 b="1" dirty="0" err="1">
                <a:latin typeface="Times New Roman" pitchFamily="18" charset="0"/>
              </a:rPr>
              <a:t>Giảng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nội</a:t>
            </a:r>
            <a:r>
              <a:rPr lang="en-US" sz="3200" b="1" dirty="0">
                <a:latin typeface="Times New Roman" pitchFamily="18" charset="0"/>
              </a:rPr>
              <a:t> dung:</a:t>
            </a:r>
            <a:r>
              <a:rPr lang="en-US" sz="2800" b="1" dirty="0">
                <a:latin typeface="Times New Roman" pitchFamily="18" charset="0"/>
              </a:rPr>
              <a:t> </a:t>
            </a:r>
          </a:p>
          <a:p>
            <a:r>
              <a:rPr lang="en-US" sz="2800" b="1" dirty="0">
                <a:latin typeface="Times New Roman" pitchFamily="18" charset="0"/>
              </a:rPr>
              <a:t>	</a:t>
            </a: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phô</a:t>
            </a:r>
            <a:r>
              <a:rPr lang="en-US" sz="2800" b="1" dirty="0">
                <a:latin typeface="Times New Roman" pitchFamily="18" charset="0"/>
              </a:rPr>
              <a:t>́ </a:t>
            </a:r>
            <a:r>
              <a:rPr lang="en-US" sz="2800" b="1" dirty="0" err="1">
                <a:latin typeface="Times New Roman" pitchFamily="18" charset="0"/>
              </a:rPr>
              <a:t>của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Trần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Nhật</a:t>
            </a:r>
            <a:r>
              <a:rPr lang="en-US" sz="2800" b="1" dirty="0">
                <a:latin typeface="Times New Roman" pitchFamily="18" charset="0"/>
              </a:rPr>
              <a:t> Thu </a:t>
            </a:r>
            <a:r>
              <a:rPr lang="en-US" sz="2800" b="1" dirty="0" err="1">
                <a:latin typeface="Times New Roman" pitchFamily="18" charset="0"/>
              </a:rPr>
              <a:t>nói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Vịt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cùng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chơi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phố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đã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chấp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hành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luật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khi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nhìn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thấy</a:t>
            </a: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đỏ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dừng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lại</a:t>
            </a:r>
            <a:r>
              <a:rPr lang="en-US" sz="2800" b="1" dirty="0">
                <a:latin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</a:rPr>
              <a:t>đèn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xanh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tiếp</a:t>
            </a:r>
            <a:r>
              <a:rPr lang="en-US" sz="2800" b="1" dirty="0">
                <a:latin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buổi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sáng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các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bạn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biết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thêm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điều</a:t>
            </a:r>
            <a:r>
              <a:rPr lang="en-US" sz="2800" b="1" dirty="0">
                <a:latin typeface="Times New Roman" pitchFamily="18" charset="0"/>
              </a:rPr>
              <a:t> hay </a:t>
            </a:r>
            <a:r>
              <a:rPr lang="en-US" sz="2800" b="1" dirty="0" err="1">
                <a:latin typeface="Times New Roman" pitchFamily="18" charset="0"/>
              </a:rPr>
              <a:t>vê</a:t>
            </a:r>
            <a:r>
              <a:rPr lang="en-US" sz="2800" b="1" dirty="0">
                <a:latin typeface="Times New Roman" pitchFamily="18" charset="0"/>
              </a:rPr>
              <a:t>̀ </a:t>
            </a:r>
            <a:r>
              <a:rPr lang="en-US" sz="2800" b="1" dirty="0" err="1">
                <a:latin typeface="Times New Roman" pitchFamily="18" charset="0"/>
              </a:rPr>
              <a:t>luật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giao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thông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đường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</a:rPr>
              <a:t>bô</a:t>
            </a:r>
            <a:r>
              <a:rPr lang="en-US" sz="2800" b="1" dirty="0">
                <a:latin typeface="Times New Roman" pitchFamily="18" charset="0"/>
              </a:rPr>
              <a:t>̣ </a:t>
            </a:r>
            <a:r>
              <a:rPr lang="en-US" sz="2800" b="1" dirty="0" err="1">
                <a:latin typeface="Times New Roman" pitchFamily="18" charset="0"/>
              </a:rPr>
              <a:t>đấy</a:t>
            </a:r>
            <a:r>
              <a:rPr lang="en-US" sz="2800" b="1" dirty="0">
                <a:latin typeface="Times New Roman" pitchFamily="18" charset="0"/>
              </a:rPr>
              <a:t>.</a:t>
            </a:r>
            <a:br>
              <a:rPr lang="en-US" sz="2800" b="1" dirty="0">
                <a:latin typeface="Times New Roman" pitchFamily="18" charset="0"/>
              </a:rPr>
            </a:b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38200" y="4572000"/>
            <a:ext cx="7772400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Các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thấy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bạn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Ga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̀,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Vịt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có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ngoan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không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rgbClr val="FF33CC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50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012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01208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err="1">
                <a:solidFill>
                  <a:srgbClr val="CC3300"/>
                </a:solidFill>
                <a:latin typeface="Times New Roman" pitchFamily="18" charset="0"/>
              </a:rPr>
              <a:t>Giáo</a:t>
            </a:r>
            <a:r>
              <a:rPr lang="en-US" sz="3000" b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000" b="1" dirty="0" err="1">
                <a:solidFill>
                  <a:srgbClr val="CC3300"/>
                </a:solidFill>
                <a:latin typeface="Times New Roman" pitchFamily="18" charset="0"/>
              </a:rPr>
              <a:t>dục</a:t>
            </a:r>
            <a:r>
              <a:rPr lang="en-US" sz="3000" b="1" dirty="0">
                <a:solidFill>
                  <a:srgbClr val="CC3300"/>
                </a:solidFill>
                <a:latin typeface="Times New Roman" pitchFamily="18" charset="0"/>
              </a:rPr>
              <a:t>:</a:t>
            </a:r>
            <a:r>
              <a:rPr lang="en-US" sz="3000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Trẻ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ra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người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lớn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bô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̣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phải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lê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đường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thì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phải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dừng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khi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nào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đèn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xanh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thi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̀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mới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được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đi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các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 con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nhơ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́ </a:t>
            </a:r>
            <a:r>
              <a:rPr lang="en-US" sz="3000" dirty="0" err="1">
                <a:solidFill>
                  <a:srgbClr val="0000FF"/>
                </a:solidFill>
                <a:latin typeface="Times New Roman" pitchFamily="18" charset="0"/>
              </a:rPr>
              <a:t>chưa</a:t>
            </a:r>
            <a:r>
              <a:rPr lang="en-US" sz="3000" dirty="0">
                <a:solidFill>
                  <a:srgbClr val="0000FF"/>
                </a:solidFill>
                <a:latin typeface="Times New Roman" pitchFamily="18" charset="0"/>
              </a:rPr>
              <a:t>?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92726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7" descr="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8" descr="have a great d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95600"/>
            <a:ext cx="411480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1" name="WordArt 9"/>
          <p:cNvSpPr>
            <a:spLocks noChangeArrowheads="1" noChangeShapeType="1" noTextEdit="1"/>
          </p:cNvSpPr>
          <p:nvPr/>
        </p:nvSpPr>
        <p:spPr bwMode="auto">
          <a:xfrm>
            <a:off x="1752600" y="1371600"/>
            <a:ext cx="5638800" cy="3505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48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BÉ CHĂM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287179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87624"/>
            <a:ext cx="9165457" cy="9087689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270950" y="-99392"/>
            <a:ext cx="8115188" cy="1518426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/>
                <a:cs typeface="Times New Roman"/>
              </a:rPr>
              <a:t>ĐI CHƠI PHỐ</a:t>
            </a:r>
            <a:endParaRPr lang="en-US" sz="8000" b="1" i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31840" y="1442930"/>
            <a:ext cx="4572000" cy="427809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500" b="1" dirty="0">
                <a:solidFill>
                  <a:srgbClr val="00B050"/>
                </a:solidFill>
              </a:rPr>
              <a:t>Ði chơi phố 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>
                <a:solidFill>
                  <a:srgbClr val="00B050"/>
                </a:solidFill>
              </a:rPr>
              <a:t>Gặp đèn đỏ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 smtClean="0">
                <a:solidFill>
                  <a:srgbClr val="00B050"/>
                </a:solidFill>
              </a:rPr>
              <a:t>Dừng </a:t>
            </a:r>
            <a:r>
              <a:rPr lang="vi-VN" sz="2500" b="1" dirty="0">
                <a:solidFill>
                  <a:srgbClr val="00B050"/>
                </a:solidFill>
              </a:rPr>
              <a:t>lại thôi </a:t>
            </a:r>
            <a:endParaRPr lang="en-US" sz="2500" b="1" dirty="0" smtClean="0">
              <a:solidFill>
                <a:srgbClr val="00B050"/>
              </a:solidFill>
            </a:endParaRPr>
          </a:p>
          <a:p>
            <a:r>
              <a:rPr lang="vi-VN" sz="2500" b="1" dirty="0" smtClean="0">
                <a:solidFill>
                  <a:srgbClr val="00B050"/>
                </a:solidFill>
              </a:rPr>
              <a:t>Không </a:t>
            </a:r>
            <a:r>
              <a:rPr lang="vi-VN" sz="2500" b="1" dirty="0">
                <a:solidFill>
                  <a:srgbClr val="00B050"/>
                </a:solidFill>
              </a:rPr>
              <a:t>qua vội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>
                <a:solidFill>
                  <a:srgbClr val="00B050"/>
                </a:solidFill>
              </a:rPr>
              <a:t>Ðèn vàng rồi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 smtClean="0">
                <a:solidFill>
                  <a:srgbClr val="00B050"/>
                </a:solidFill>
              </a:rPr>
              <a:t>Tiếp </a:t>
            </a:r>
            <a:r>
              <a:rPr lang="vi-VN" sz="2500" b="1" dirty="0">
                <a:solidFill>
                  <a:srgbClr val="00B050"/>
                </a:solidFill>
              </a:rPr>
              <a:t>đèn xanh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 smtClean="0">
                <a:solidFill>
                  <a:srgbClr val="00B050"/>
                </a:solidFill>
              </a:rPr>
              <a:t>Nào </a:t>
            </a:r>
            <a:r>
              <a:rPr lang="vi-VN" sz="2500" b="1" dirty="0">
                <a:solidFill>
                  <a:srgbClr val="00B050"/>
                </a:solidFill>
              </a:rPr>
              <a:t>nhanh nhanh 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sz="2500" b="1" dirty="0" smtClean="0">
                <a:solidFill>
                  <a:srgbClr val="00B050"/>
                </a:solidFill>
              </a:rPr>
              <a:t>Qua </a:t>
            </a:r>
            <a:r>
              <a:rPr lang="vi-VN" sz="2500" b="1" dirty="0">
                <a:solidFill>
                  <a:srgbClr val="00B050"/>
                </a:solidFill>
              </a:rPr>
              <a:t>đường nhé! </a:t>
            </a:r>
            <a:br>
              <a:rPr lang="vi-VN" sz="2500" b="1" dirty="0">
                <a:solidFill>
                  <a:srgbClr val="00B050"/>
                </a:solidFill>
              </a:rPr>
            </a:br>
            <a:r>
              <a:rPr lang="vi-VN" dirty="0"/>
              <a:t/>
            </a:r>
            <a:br>
              <a:rPr lang="vi-VN" dirty="0"/>
            </a:br>
            <a:r>
              <a:rPr lang="vi-VN" dirty="0"/>
              <a:t>                 </a:t>
            </a:r>
            <a:r>
              <a:rPr lang="en-US" dirty="0" smtClean="0"/>
              <a:t>           </a:t>
            </a:r>
            <a:r>
              <a:rPr lang="vi-VN" dirty="0"/>
              <a:t> </a:t>
            </a:r>
            <a:r>
              <a:rPr lang="vi-VN" b="1" i="1" dirty="0"/>
              <a:t>Triệu Thị Lê </a:t>
            </a:r>
            <a:r>
              <a:rPr lang="vi-VN" dirty="0"/>
              <a:t/>
            </a:r>
            <a:br>
              <a:rPr lang="vi-VN" dirty="0"/>
            </a:b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8" descr="Butterfly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-2286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duong o to di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AutoShape 74"/>
          <p:cNvSpPr>
            <a:spLocks noChangeArrowheads="1"/>
          </p:cNvSpPr>
          <p:nvPr/>
        </p:nvSpPr>
        <p:spPr bwMode="auto">
          <a:xfrm rot="257349">
            <a:off x="914400" y="4419600"/>
            <a:ext cx="3886200" cy="381000"/>
          </a:xfrm>
          <a:prstGeom prst="rightArrow">
            <a:avLst>
              <a:gd name="adj1" fmla="val 50000"/>
              <a:gd name="adj2" fmla="val 25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5605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25607" name="Picture 65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8" name="Picture 66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09" name="Group 11"/>
          <p:cNvGrpSpPr>
            <a:grpSpLocks noGrp="1"/>
          </p:cNvGrpSpPr>
          <p:nvPr/>
        </p:nvGrpSpPr>
        <p:grpSpPr bwMode="auto">
          <a:xfrm>
            <a:off x="-304800" y="-762000"/>
            <a:ext cx="1828800" cy="3352800"/>
            <a:chOff x="2920" y="85"/>
            <a:chExt cx="3176" cy="4235"/>
          </a:xfrm>
        </p:grpSpPr>
        <p:pic>
          <p:nvPicPr>
            <p:cNvPr id="25610" name="Picture 12" descr="tan c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1" name="Picture 13" descr="cay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5612" name="Picture 142" descr="c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3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5240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5616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08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4201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8420100" y="49720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25619" name="Group 28"/>
          <p:cNvGrpSpPr>
            <a:grpSpLocks/>
          </p:cNvGrpSpPr>
          <p:nvPr/>
        </p:nvGrpSpPr>
        <p:grpSpPr bwMode="auto">
          <a:xfrm>
            <a:off x="6096000" y="3276600"/>
            <a:ext cx="1676400" cy="2971800"/>
            <a:chOff x="2496" y="2688"/>
            <a:chExt cx="1056" cy="1632"/>
          </a:xfrm>
        </p:grpSpPr>
        <p:sp>
          <p:nvSpPr>
            <p:cNvPr id="25620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1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2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3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4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5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6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7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28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5629" name="Rectangle 44"/>
          <p:cNvSpPr>
            <a:spLocks noChangeArrowheads="1"/>
          </p:cNvSpPr>
          <p:nvPr/>
        </p:nvSpPr>
        <p:spPr bwMode="auto">
          <a:xfrm>
            <a:off x="381000" y="2819400"/>
            <a:ext cx="8763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5630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5631" name="Group 4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25632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3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4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5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6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7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8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39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5640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5641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sp>
        <p:nvSpPr>
          <p:cNvPr id="25642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43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5644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6" name="Group 131"/>
          <p:cNvGrpSpPr>
            <a:grpSpLocks/>
          </p:cNvGrpSpPr>
          <p:nvPr/>
        </p:nvGrpSpPr>
        <p:grpSpPr bwMode="auto">
          <a:xfrm>
            <a:off x="-4114800" y="3886200"/>
            <a:ext cx="3505200" cy="1752600"/>
            <a:chOff x="480" y="2064"/>
            <a:chExt cx="3456" cy="1634"/>
          </a:xfrm>
        </p:grpSpPr>
        <p:pic>
          <p:nvPicPr>
            <p:cNvPr id="25646" name="Picture 16" descr="xe o to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3456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47" name="Rectangle 138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48" name="Rectangle 139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5649" name="Rectangle 140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5650" name="Group 147"/>
          <p:cNvGrpSpPr>
            <a:grpSpLocks/>
          </p:cNvGrpSpPr>
          <p:nvPr/>
        </p:nvGrpSpPr>
        <p:grpSpPr bwMode="auto">
          <a:xfrm>
            <a:off x="838200" y="3962400"/>
            <a:ext cx="1066800" cy="2362200"/>
            <a:chOff x="3600" y="0"/>
            <a:chExt cx="480" cy="1920"/>
          </a:xfrm>
        </p:grpSpPr>
        <p:sp>
          <p:nvSpPr>
            <p:cNvPr id="25651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5652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25653" name="Picture 26" descr="1097598lgcsepnnyx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54" name="Picture 79" descr="den xanh do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35" name="Picture 79" descr="1(106)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900">
            <a:off x="-1952625" y="533400"/>
            <a:ext cx="134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536" name="Picture 80" descr="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77">
            <a:off x="-990600" y="6858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12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9166 -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45 -0.0055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95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46511 -3.33333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8" descr="Butterfly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26523">
            <a:off x="-228600" y="6400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 descr="duong o to di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-2362200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64"/>
          <p:cNvGrpSpPr>
            <a:grpSpLocks/>
          </p:cNvGrpSpPr>
          <p:nvPr/>
        </p:nvGrpSpPr>
        <p:grpSpPr bwMode="auto">
          <a:xfrm>
            <a:off x="838200" y="1676400"/>
            <a:ext cx="990600" cy="1066800"/>
            <a:chOff x="4272" y="3072"/>
            <a:chExt cx="1584" cy="1248"/>
          </a:xfrm>
        </p:grpSpPr>
        <p:pic>
          <p:nvPicPr>
            <p:cNvPr id="26630" name="Picture 65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3072"/>
              <a:ext cx="1248" cy="1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1" name="Picture 66" descr="tuy lip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3312"/>
              <a:ext cx="100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632" name="Group 11"/>
          <p:cNvGrpSpPr>
            <a:grpSpLocks noGrp="1"/>
          </p:cNvGrpSpPr>
          <p:nvPr/>
        </p:nvGrpSpPr>
        <p:grpSpPr bwMode="auto">
          <a:xfrm>
            <a:off x="-304800" y="-762000"/>
            <a:ext cx="1828800" cy="3352800"/>
            <a:chOff x="2920" y="85"/>
            <a:chExt cx="3176" cy="4235"/>
          </a:xfrm>
        </p:grpSpPr>
        <p:pic>
          <p:nvPicPr>
            <p:cNvPr id="26633" name="Picture 12" descr="tan cay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4" name="Picture 13" descr="cay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6635" name="Picture 142" descr="co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6961">
            <a:off x="2895600" y="1981200"/>
            <a:ext cx="9144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-15240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4" descr="1191403136WL4CTR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11430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Rectangle 116"/>
          <p:cNvSpPr>
            <a:spLocks noChangeArrowheads="1"/>
          </p:cNvSpPr>
          <p:nvPr/>
        </p:nvSpPr>
        <p:spPr bwMode="auto">
          <a:xfrm rot="214580">
            <a:off x="0" y="2819400"/>
            <a:ext cx="9144000" cy="1524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6639" name="Picture 34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080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0" name="Rectangle 48"/>
          <p:cNvSpPr>
            <a:spLocks noChangeArrowheads="1"/>
          </p:cNvSpPr>
          <p:nvPr/>
        </p:nvSpPr>
        <p:spPr bwMode="auto">
          <a:xfrm>
            <a:off x="0" y="29718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6641" name="Rectangle 103"/>
          <p:cNvSpPr>
            <a:spLocks noChangeArrowheads="1"/>
          </p:cNvSpPr>
          <p:nvPr/>
        </p:nvSpPr>
        <p:spPr bwMode="auto">
          <a:xfrm>
            <a:off x="304800" y="46482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6642" name="Group 50"/>
          <p:cNvGrpSpPr>
            <a:grpSpLocks/>
          </p:cNvGrpSpPr>
          <p:nvPr/>
        </p:nvGrpSpPr>
        <p:grpSpPr bwMode="auto">
          <a:xfrm>
            <a:off x="4648200" y="2971800"/>
            <a:ext cx="1676400" cy="2895600"/>
            <a:chOff x="2496" y="2688"/>
            <a:chExt cx="1056" cy="1632"/>
          </a:xfrm>
        </p:grpSpPr>
        <p:sp>
          <p:nvSpPr>
            <p:cNvPr id="26643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4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5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6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7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8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49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50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6651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6652" name="Rectangle 103"/>
          <p:cNvSpPr>
            <a:spLocks noChangeArrowheads="1"/>
          </p:cNvSpPr>
          <p:nvPr/>
        </p:nvSpPr>
        <p:spPr bwMode="auto">
          <a:xfrm>
            <a:off x="6477000" y="44958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sp>
        <p:nvSpPr>
          <p:cNvPr id="26653" name="Rectangle 116"/>
          <p:cNvSpPr>
            <a:spLocks noChangeArrowheads="1"/>
          </p:cNvSpPr>
          <p:nvPr/>
        </p:nvSpPr>
        <p:spPr bwMode="auto">
          <a:xfrm>
            <a:off x="0" y="26670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6654" name="Rectangle 116"/>
          <p:cNvSpPr>
            <a:spLocks noChangeArrowheads="1"/>
          </p:cNvSpPr>
          <p:nvPr/>
        </p:nvSpPr>
        <p:spPr bwMode="auto">
          <a:xfrm>
            <a:off x="0" y="60960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26655" name="AutoShape 74"/>
          <p:cNvSpPr>
            <a:spLocks noChangeArrowheads="1"/>
          </p:cNvSpPr>
          <p:nvPr/>
        </p:nvSpPr>
        <p:spPr bwMode="auto">
          <a:xfrm>
            <a:off x="1905000" y="4495800"/>
            <a:ext cx="2057400" cy="457200"/>
          </a:xfrm>
          <a:prstGeom prst="rightArrow">
            <a:avLst>
              <a:gd name="adj1" fmla="val 50000"/>
              <a:gd name="adj2" fmla="val 1125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6656" name="Picture 60" descr="den xanh d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64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63"/>
          <p:cNvSpPr/>
          <p:nvPr/>
        </p:nvSpPr>
        <p:spPr>
          <a:xfrm>
            <a:off x="84201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65" name="Oval 64"/>
          <p:cNvSpPr/>
          <p:nvPr/>
        </p:nvSpPr>
        <p:spPr>
          <a:xfrm>
            <a:off x="8420100" y="49720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pSp>
        <p:nvGrpSpPr>
          <p:cNvPr id="5" name="Group 131"/>
          <p:cNvGrpSpPr>
            <a:grpSpLocks/>
          </p:cNvGrpSpPr>
          <p:nvPr/>
        </p:nvGrpSpPr>
        <p:grpSpPr bwMode="auto">
          <a:xfrm>
            <a:off x="-3581400" y="4038600"/>
            <a:ext cx="2895600" cy="1828800"/>
            <a:chOff x="480" y="2064"/>
            <a:chExt cx="3456" cy="1634"/>
          </a:xfrm>
        </p:grpSpPr>
        <p:pic>
          <p:nvPicPr>
            <p:cNvPr id="26660" name="Picture 16" descr="xe o to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2064"/>
              <a:ext cx="3456" cy="1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61" name="Rectangle 138"/>
            <p:cNvSpPr>
              <a:spLocks noChangeArrowheads="1"/>
            </p:cNvSpPr>
            <p:nvPr/>
          </p:nvSpPr>
          <p:spPr bwMode="auto">
            <a:xfrm>
              <a:off x="1680" y="2880"/>
              <a:ext cx="912" cy="57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2" name="Rectangle 139"/>
            <p:cNvSpPr>
              <a:spLocks noChangeArrowheads="1"/>
            </p:cNvSpPr>
            <p:nvPr/>
          </p:nvSpPr>
          <p:spPr bwMode="auto">
            <a:xfrm>
              <a:off x="1680" y="2880"/>
              <a:ext cx="1200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3" name="Rectangle 140"/>
            <p:cNvSpPr>
              <a:spLocks noChangeArrowheads="1"/>
            </p:cNvSpPr>
            <p:nvPr/>
          </p:nvSpPr>
          <p:spPr bwMode="auto">
            <a:xfrm>
              <a:off x="576" y="2880"/>
              <a:ext cx="768" cy="13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pic>
        <p:nvPicPr>
          <p:cNvPr id="21587" name="Picture 83" descr="1(106)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3546">
            <a:off x="-2405063" y="304800"/>
            <a:ext cx="13430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88" name="Picture 84" descr="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2377">
            <a:off x="-1066800" y="457200"/>
            <a:ext cx="1066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66" name="Group 147"/>
          <p:cNvGrpSpPr>
            <a:grpSpLocks/>
          </p:cNvGrpSpPr>
          <p:nvPr/>
        </p:nvGrpSpPr>
        <p:grpSpPr bwMode="auto">
          <a:xfrm>
            <a:off x="228600" y="4038600"/>
            <a:ext cx="1066800" cy="2362200"/>
            <a:chOff x="3600" y="0"/>
            <a:chExt cx="480" cy="1920"/>
          </a:xfrm>
        </p:grpSpPr>
        <p:sp>
          <p:nvSpPr>
            <p:cNvPr id="26667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6668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41634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4167 0.00555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282 0.00556 L 0.46666 0.05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1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222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8907 0.01112 L 0.51458 0.0333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15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74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7652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7653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27654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5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6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7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8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59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60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61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7662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7663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27664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6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7667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27668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9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70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7671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27672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7673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7674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7675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77250" y="49530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8450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ctangle 11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8676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8677" name="Group 116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28678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79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0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1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2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3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4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5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8686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8687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28688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0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8691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28692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3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694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8695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28696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8697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8698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4250" name="Picture 154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295400"/>
            <a:ext cx="11652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51" name="Picture 155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23975"/>
            <a:ext cx="8382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5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96300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515350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282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111E-6 L 0.0125 0.6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94444E-6 4.44444E-6 L 0.00295 0.6166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uong o to di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2819400"/>
            <a:ext cx="9144000" cy="3048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vi-VN">
              <a:solidFill>
                <a:schemeClr val="bg2"/>
              </a:solidFill>
            </a:endParaRPr>
          </a:p>
        </p:txBody>
      </p:sp>
      <p:sp>
        <p:nvSpPr>
          <p:cNvPr id="29700" name="Rectangle 103"/>
          <p:cNvSpPr>
            <a:spLocks noChangeArrowheads="1"/>
          </p:cNvSpPr>
          <p:nvPr/>
        </p:nvSpPr>
        <p:spPr bwMode="auto">
          <a:xfrm>
            <a:off x="304800" y="4495800"/>
            <a:ext cx="13716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>
            <a:off x="4038600" y="2819400"/>
            <a:ext cx="1676400" cy="2895600"/>
            <a:chOff x="2496" y="2688"/>
            <a:chExt cx="1056" cy="1632"/>
          </a:xfrm>
        </p:grpSpPr>
        <p:sp>
          <p:nvSpPr>
            <p:cNvPr id="29702" name="Rectangle 103"/>
            <p:cNvSpPr>
              <a:spLocks noChangeArrowheads="1"/>
            </p:cNvSpPr>
            <p:nvPr/>
          </p:nvSpPr>
          <p:spPr bwMode="auto">
            <a:xfrm>
              <a:off x="2496" y="307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3" name="Rectangle 103"/>
            <p:cNvSpPr>
              <a:spLocks noChangeArrowheads="1"/>
            </p:cNvSpPr>
            <p:nvPr/>
          </p:nvSpPr>
          <p:spPr bwMode="auto">
            <a:xfrm>
              <a:off x="2496" y="326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4" name="Rectangle 103"/>
            <p:cNvSpPr>
              <a:spLocks noChangeArrowheads="1"/>
            </p:cNvSpPr>
            <p:nvPr/>
          </p:nvSpPr>
          <p:spPr bwMode="auto">
            <a:xfrm>
              <a:off x="2496" y="3456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5" name="Rectangle 103"/>
            <p:cNvSpPr>
              <a:spLocks noChangeArrowheads="1"/>
            </p:cNvSpPr>
            <p:nvPr/>
          </p:nvSpPr>
          <p:spPr bwMode="auto">
            <a:xfrm>
              <a:off x="2496" y="4032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6" name="Rectangle 103"/>
            <p:cNvSpPr>
              <a:spLocks noChangeArrowheads="1"/>
            </p:cNvSpPr>
            <p:nvPr/>
          </p:nvSpPr>
          <p:spPr bwMode="auto">
            <a:xfrm>
              <a:off x="2496" y="364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7" name="Rectangle 103"/>
            <p:cNvSpPr>
              <a:spLocks noChangeArrowheads="1"/>
            </p:cNvSpPr>
            <p:nvPr/>
          </p:nvSpPr>
          <p:spPr bwMode="auto">
            <a:xfrm>
              <a:off x="2496" y="384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8" name="Rectangle 103"/>
            <p:cNvSpPr>
              <a:spLocks noChangeArrowheads="1"/>
            </p:cNvSpPr>
            <p:nvPr/>
          </p:nvSpPr>
          <p:spPr bwMode="auto">
            <a:xfrm>
              <a:off x="2496" y="4224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09" name="Rectangle 103"/>
            <p:cNvSpPr>
              <a:spLocks noChangeArrowheads="1"/>
            </p:cNvSpPr>
            <p:nvPr/>
          </p:nvSpPr>
          <p:spPr bwMode="auto">
            <a:xfrm>
              <a:off x="2496" y="2880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  <p:sp>
          <p:nvSpPr>
            <p:cNvPr id="29710" name="Rectangle 103"/>
            <p:cNvSpPr>
              <a:spLocks noChangeArrowheads="1"/>
            </p:cNvSpPr>
            <p:nvPr/>
          </p:nvSpPr>
          <p:spPr bwMode="auto">
            <a:xfrm>
              <a:off x="2496" y="2688"/>
              <a:ext cx="105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>
                <a:solidFill>
                  <a:schemeClr val="bg1"/>
                </a:solidFill>
              </a:endParaRPr>
            </a:p>
          </p:txBody>
        </p:sp>
      </p:grpSp>
      <p:sp>
        <p:nvSpPr>
          <p:cNvPr id="29711" name="Rectangle 103"/>
          <p:cNvSpPr>
            <a:spLocks noChangeArrowheads="1"/>
          </p:cNvSpPr>
          <p:nvPr/>
        </p:nvSpPr>
        <p:spPr bwMode="auto">
          <a:xfrm>
            <a:off x="5867400" y="4648200"/>
            <a:ext cx="16002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>
              <a:solidFill>
                <a:schemeClr val="bg1"/>
              </a:solidFill>
            </a:endParaRPr>
          </a:p>
        </p:txBody>
      </p:sp>
      <p:pic>
        <p:nvPicPr>
          <p:cNvPr id="29712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-1295400"/>
            <a:ext cx="3200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3" name="Picture 24" descr="1191403136WL4CT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-914400"/>
            <a:ext cx="388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4" name="Rectangle 116"/>
          <p:cNvSpPr>
            <a:spLocks noChangeArrowheads="1"/>
          </p:cNvSpPr>
          <p:nvPr/>
        </p:nvSpPr>
        <p:spPr bwMode="auto">
          <a:xfrm>
            <a:off x="0" y="2514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9715" name="Group 11"/>
          <p:cNvGrpSpPr>
            <a:grpSpLocks noGrp="1"/>
          </p:cNvGrpSpPr>
          <p:nvPr/>
        </p:nvGrpSpPr>
        <p:grpSpPr bwMode="auto">
          <a:xfrm>
            <a:off x="-76200" y="0"/>
            <a:ext cx="1676400" cy="2895600"/>
            <a:chOff x="2920" y="85"/>
            <a:chExt cx="3176" cy="4235"/>
          </a:xfrm>
        </p:grpSpPr>
        <p:pic>
          <p:nvPicPr>
            <p:cNvPr id="29716" name="Picture 12" descr="tan c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14034">
              <a:off x="3792" y="-47"/>
              <a:ext cx="159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7" name="Picture 13" descr="cay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0" y="960"/>
              <a:ext cx="3176" cy="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18" name="Rectangle 116"/>
          <p:cNvSpPr>
            <a:spLocks noChangeArrowheads="1"/>
          </p:cNvSpPr>
          <p:nvPr/>
        </p:nvSpPr>
        <p:spPr bwMode="auto">
          <a:xfrm>
            <a:off x="0" y="5943600"/>
            <a:ext cx="9144000" cy="304800"/>
          </a:xfrm>
          <a:prstGeom prst="rect">
            <a:avLst/>
          </a:prstGeom>
          <a:solidFill>
            <a:srgbClr val="00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9719" name="Group 147"/>
          <p:cNvGrpSpPr>
            <a:grpSpLocks/>
          </p:cNvGrpSpPr>
          <p:nvPr/>
        </p:nvGrpSpPr>
        <p:grpSpPr bwMode="auto">
          <a:xfrm>
            <a:off x="381000" y="3962400"/>
            <a:ext cx="1066800" cy="2362200"/>
            <a:chOff x="3600" y="0"/>
            <a:chExt cx="480" cy="1920"/>
          </a:xfrm>
        </p:grpSpPr>
        <p:sp>
          <p:nvSpPr>
            <p:cNvPr id="29720" name="Rectangle 123"/>
            <p:cNvSpPr>
              <a:spLocks noChangeArrowheads="1"/>
            </p:cNvSpPr>
            <p:nvPr/>
          </p:nvSpPr>
          <p:spPr bwMode="auto">
            <a:xfrm>
              <a:off x="3600" y="0"/>
              <a:ext cx="480" cy="81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66"/>
                  </a:solidFill>
                </a:rPr>
                <a:t>Xe </a:t>
              </a:r>
            </a:p>
            <a:p>
              <a:pPr algn="ctr"/>
              <a:r>
                <a:rPr lang="en-US">
                  <a:solidFill>
                    <a:srgbClr val="FFFF66"/>
                  </a:solidFill>
                </a:rPr>
                <a:t>Buýt</a:t>
              </a:r>
            </a:p>
          </p:txBody>
        </p:sp>
        <p:sp>
          <p:nvSpPr>
            <p:cNvPr id="29721" name="Rectangle 124"/>
            <p:cNvSpPr>
              <a:spLocks noChangeArrowheads="1"/>
            </p:cNvSpPr>
            <p:nvPr/>
          </p:nvSpPr>
          <p:spPr bwMode="auto">
            <a:xfrm>
              <a:off x="3792" y="816"/>
              <a:ext cx="48" cy="110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9722" name="AutoShape 74"/>
          <p:cNvSpPr>
            <a:spLocks noChangeArrowheads="1"/>
          </p:cNvSpPr>
          <p:nvPr/>
        </p:nvSpPr>
        <p:spPr bwMode="auto">
          <a:xfrm>
            <a:off x="1905000" y="4343400"/>
            <a:ext cx="1447800" cy="457200"/>
          </a:xfrm>
          <a:prstGeom prst="rightArrow">
            <a:avLst>
              <a:gd name="adj1" fmla="val 50000"/>
              <a:gd name="adj2" fmla="val 79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pic>
        <p:nvPicPr>
          <p:cNvPr id="22560" name="Picture 32" descr="1(106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22750"/>
            <a:ext cx="1863725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61" name="Picture 33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63" y="4267200"/>
            <a:ext cx="134143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5" name="Picture 26" descr="1097598lgcsepnnyx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667000"/>
            <a:ext cx="1323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26" name="Picture 79" descr="den xanh d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0" y="3276600"/>
            <a:ext cx="9175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Oval 80"/>
          <p:cNvSpPr/>
          <p:nvPr/>
        </p:nvSpPr>
        <p:spPr>
          <a:xfrm>
            <a:off x="8448675" y="415290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82" name="Oval 81"/>
          <p:cNvSpPr/>
          <p:nvPr/>
        </p:nvSpPr>
        <p:spPr>
          <a:xfrm>
            <a:off x="8467725" y="3371850"/>
            <a:ext cx="533400" cy="6858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553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.04444 L -0.00417 -0.040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428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repeatCount="indefinite" accel="50000" decel="50000" fill="hold" nodeType="withEffect">
                                  <p:stCondLst>
                                    <p:cond delay="1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0.05 L -0.00538 -0.0555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6669360"/>
          </a:xfrm>
          <a:prstGeom prst="rect">
            <a:avLst/>
          </a:prstGeom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87186" y="2780928"/>
            <a:ext cx="8347066" cy="115212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183"/>
              </a:avLst>
            </a:prstTxWarp>
          </a:bodyPr>
          <a:lstStyle/>
          <a:p>
            <a:pPr algn="ctr"/>
            <a:r>
              <a:rPr lang="en-US" sz="8000" b="1" i="1" kern="10" spc="-80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ĐÀM THOẠI – GIẢNG GIẢI NỘI DUNG BÀI THƠ</a:t>
            </a:r>
            <a:endParaRPr lang="en-US" sz="8000" b="1" i="1" kern="10" spc="-80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4749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263</Words>
  <Application>Microsoft Office PowerPoint</Application>
  <PresentationFormat>On-screen Show (4:3)</PresentationFormat>
  <Paragraphs>55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Soc Store</cp:lastModifiedBy>
  <cp:revision>40</cp:revision>
  <dcterms:created xsi:type="dcterms:W3CDTF">2017-12-04T02:24:20Z</dcterms:created>
  <dcterms:modified xsi:type="dcterms:W3CDTF">2021-10-24T07:30:26Z</dcterms:modified>
</cp:coreProperties>
</file>