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699" r:id="rId3"/>
  </p:sldMasterIdLst>
  <p:notesMasterIdLst>
    <p:notesMasterId r:id="rId27"/>
  </p:notesMasterIdLst>
  <p:sldIdLst>
    <p:sldId id="409" r:id="rId4"/>
    <p:sldId id="407" r:id="rId5"/>
    <p:sldId id="410" r:id="rId6"/>
    <p:sldId id="424" r:id="rId7"/>
    <p:sldId id="422" r:id="rId8"/>
    <p:sldId id="408" r:id="rId9"/>
    <p:sldId id="292" r:id="rId10"/>
    <p:sldId id="411" r:id="rId11"/>
    <p:sldId id="260" r:id="rId12"/>
    <p:sldId id="412" r:id="rId13"/>
    <p:sldId id="420" r:id="rId14"/>
    <p:sldId id="425" r:id="rId15"/>
    <p:sldId id="426" r:id="rId16"/>
    <p:sldId id="431" r:id="rId17"/>
    <p:sldId id="428" r:id="rId18"/>
    <p:sldId id="432" r:id="rId19"/>
    <p:sldId id="416" r:id="rId20"/>
    <p:sldId id="434" r:id="rId21"/>
    <p:sldId id="433" r:id="rId22"/>
    <p:sldId id="427" r:id="rId23"/>
    <p:sldId id="429" r:id="rId24"/>
    <p:sldId id="417" r:id="rId25"/>
    <p:sldId id="41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  <p:cmAuthor id="2" name="Le Nguyen" initials="L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>
      <p:cViewPr varScale="1">
        <p:scale>
          <a:sx n="74" d="100"/>
          <a:sy n="74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9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82F5282-B0C4-456D-8F4F-12E1E03D80FB}"/>
              </a:ext>
            </a:extLst>
          </p:cNvPr>
          <p:cNvSpPr/>
          <p:nvPr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9CB6BA0-529F-488B-8F56-A257F5DE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F0E9127-B298-4990-84A9-70E53A2A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8184FF3-CA80-4C04-9C5D-B054A204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50ED-708D-49B4-9192-86228DC03F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7293550"/>
      </p:ext>
    </p:extLst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2/14/2022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2/14/2022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04CAFB7-7035-4904-ADDC-E70E77C85D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A5F3F90-85B9-436A-8689-059AAD2198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6B0780D3-8B0D-437E-8FEF-FEB0E4B1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155598D9-B926-4046-BC26-04690BB6B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D0EE975-7A02-447C-B9D7-2EDF366C8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94BBFB3D-BCFA-41E2-9659-574EBFE4BD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28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hyperlink" Target="../../../../Documents%20and%20Settings/Admin/Desktop/pham%20dong/QT%20That's%20why,%20you%20go%20away%20(Micheal%20Learn%20To%20Rock)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Desktop\Copy%20of%20Loirutrennuong-ToNga_abfv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i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2563"/>
            <a:ext cx="92964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228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vi-VN" sz="4000">
              <a:solidFill>
                <a:srgbClr val="0944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222" name="WordArt 21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23- TIẾT 2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05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435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654844" y="356899"/>
            <a:ext cx="4145756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G</a:t>
            </a:r>
            <a:r>
              <a:rPr lang="en-US" altLang="en-US" dirty="0" err="1" smtClean="0"/>
              <a:t>iải</a:t>
            </a:r>
            <a:r>
              <a:rPr lang="en-US" altLang="en-US" dirty="0" smtClean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: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 rot="5400000">
            <a:off x="6979444" y="-38263"/>
            <a:ext cx="457200" cy="228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- Cu Tai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54844" y="876137"/>
            <a:ext cx="4800600" cy="45720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>
                <a:solidFill>
                  <a:srgbClr val="0000FF"/>
                </a:solidFill>
              </a:rPr>
              <a:t>Tên riêng em bé</a:t>
            </a:r>
            <a:endParaRPr lang="en-US" altLang="en-US" sz="2400" b="0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 rot="5400000">
            <a:off x="7017544" y="609437"/>
            <a:ext cx="457200" cy="23622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   - Lưng đưa nôi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78644" y="1485737"/>
            <a:ext cx="4800600" cy="822325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>
                <a:solidFill>
                  <a:srgbClr val="0000FF"/>
                </a:solidFill>
              </a:rPr>
              <a:t>Lưng người mẹ đu đưa như chiếc nôi ru cho con ngủ</a:t>
            </a:r>
            <a:endParaRPr lang="en-US" altLang="en-US" sz="2400" b="0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 rot="5400000">
            <a:off x="7017544" y="1463512"/>
            <a:ext cx="457200" cy="23622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- A-kay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78644" y="2416012"/>
            <a:ext cx="4800600" cy="118745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 dirty="0">
                <a:solidFill>
                  <a:srgbClr val="0000FF"/>
                </a:solidFill>
              </a:rPr>
              <a:t>Con: (</a:t>
            </a:r>
            <a:r>
              <a:rPr lang="en-US" altLang="en-US" sz="2400" b="0" dirty="0" err="1">
                <a:solidFill>
                  <a:srgbClr val="0000FF"/>
                </a:solidFill>
              </a:rPr>
              <a:t>tiếng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dân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tộc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Tà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Ôi</a:t>
            </a:r>
            <a:r>
              <a:rPr lang="en-US" altLang="en-US" sz="2400" b="0" dirty="0">
                <a:solidFill>
                  <a:srgbClr val="0000FF"/>
                </a:solidFill>
              </a:rPr>
              <a:t>, </a:t>
            </a:r>
            <a:r>
              <a:rPr lang="en-US" altLang="en-US" sz="2400" b="0" dirty="0" err="1">
                <a:solidFill>
                  <a:srgbClr val="0000FF"/>
                </a:solidFill>
              </a:rPr>
              <a:t>một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dân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tộc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thiểu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số</a:t>
            </a:r>
            <a:r>
              <a:rPr lang="en-US" altLang="en-US" sz="2400" b="0" dirty="0">
                <a:solidFill>
                  <a:srgbClr val="0000FF"/>
                </a:solidFill>
              </a:rPr>
              <a:t> ở </a:t>
            </a:r>
            <a:r>
              <a:rPr lang="en-US" altLang="en-US" sz="2400" b="0" dirty="0" err="1">
                <a:solidFill>
                  <a:srgbClr val="0000FF"/>
                </a:solidFill>
              </a:rPr>
              <a:t>vùng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núi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phía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tây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Thừa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Thiên</a:t>
            </a:r>
            <a:r>
              <a:rPr lang="en-US" altLang="en-US" sz="2400" b="0" dirty="0">
                <a:solidFill>
                  <a:srgbClr val="0000FF"/>
                </a:solidFill>
              </a:rPr>
              <a:t> - </a:t>
            </a:r>
            <a:r>
              <a:rPr lang="en-US" altLang="en-US" sz="2400" b="0" dirty="0" err="1">
                <a:solidFill>
                  <a:srgbClr val="0000FF"/>
                </a:solidFill>
              </a:rPr>
              <a:t>Huế</a:t>
            </a:r>
            <a:r>
              <a:rPr lang="en-US" altLang="en-US" sz="2400" b="0" dirty="0">
                <a:solidFill>
                  <a:srgbClr val="0000FF"/>
                </a:solidFill>
              </a:rPr>
              <a:t>)</a:t>
            </a:r>
            <a:endParaRPr lang="en-US" altLang="en-US" sz="2400" b="0" dirty="0"/>
          </a:p>
        </p:txBody>
      </p:sp>
      <p:pic>
        <p:nvPicPr>
          <p:cNvPr id="1435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141244" y="8761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065044" y="15619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141244" y="24001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Thừa Thiên - Huế: Phát triển bền vững vùng đồng bào DTTS | Báo Dân ...">
            <a:extLst>
              <a:ext uri="{FF2B5EF4-FFF2-40B4-BE49-F238E27FC236}">
                <a16:creationId xmlns:a16="http://schemas.microsoft.com/office/drawing/2014/main" xmlns="" id="{E203ECBF-1AF2-4B74-B28B-C4426D6A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3889211"/>
            <a:ext cx="3507379" cy="16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E79C6EF-B751-4F48-88B2-73C32F6F7605}"/>
              </a:ext>
            </a:extLst>
          </p:cNvPr>
          <p:cNvSpPr txBox="1"/>
          <p:nvPr/>
        </p:nvSpPr>
        <p:spPr>
          <a:xfrm>
            <a:off x="846357" y="5576373"/>
            <a:ext cx="258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5" descr="Kết quả hình ảnh cho núi ka lư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08" y="3889211"/>
            <a:ext cx="3453955" cy="1724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807353" y="5710307"/>
            <a:ext cx="3577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Ka-lưi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8573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5"/>
                  </p:tgtEl>
                </p:cond>
              </p:nextCondLst>
            </p:seq>
          </p:childTnLst>
        </p:cTn>
      </p:par>
    </p:tnLst>
    <p:bldLst>
      <p:bldP spid="13329" grpId="0" animBg="1"/>
      <p:bldP spid="13331" grpId="0" animBg="1"/>
      <p:bldP spid="13336" grpId="0" animBg="1"/>
      <p:bldP spid="22" grpId="0"/>
      <p:bldP spid="22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giấc ngủ em nghiêng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13063" y="2803525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ngoan em đừng làm mẹ mỏi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 em nằm trên lưng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1A0ED11-C2DE-444C-A641-E1E9F8E5281E}"/>
              </a:ext>
            </a:extLst>
          </p:cNvPr>
          <p:cNvSpPr/>
          <p:nvPr/>
        </p:nvSpPr>
        <p:spPr>
          <a:xfrm>
            <a:off x="363046" y="734538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1A0ED11-C2DE-444C-A641-E1E9F8E5281E}"/>
              </a:ext>
            </a:extLst>
          </p:cNvPr>
          <p:cNvSpPr/>
          <p:nvPr/>
        </p:nvSpPr>
        <p:spPr>
          <a:xfrm>
            <a:off x="347124" y="3977150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48624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1"/>
          <p:cNvSpPr>
            <a:spLocks noChangeArrowheads="1"/>
          </p:cNvSpPr>
          <p:nvPr/>
        </p:nvSpPr>
        <p:spPr bwMode="auto">
          <a:xfrm>
            <a:off x="27296" y="881998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322571" y="1269348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</a:p>
        </p:txBody>
      </p:sp>
      <p:pic>
        <p:nvPicPr>
          <p:cNvPr id="26628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66688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688"/>
            <a:ext cx="1212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pi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195888"/>
            <a:ext cx="19526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44"/>
          <p:cNvSpPr txBox="1">
            <a:spLocks noChangeArrowheads="1"/>
          </p:cNvSpPr>
          <p:nvPr/>
        </p:nvSpPr>
        <p:spPr bwMode="auto">
          <a:xfrm>
            <a:off x="3013075" y="219075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536884" y="1890061"/>
            <a:ext cx="8093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8946" y="3110848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1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77" y="5311690"/>
            <a:ext cx="1371600" cy="116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" y="5322392"/>
            <a:ext cx="1331259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DSCF0010_thu n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319060"/>
            <a:ext cx="1371600" cy="11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60" y="5273323"/>
            <a:ext cx="1469932" cy="132929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allAtOnce"/>
      <p:bldP spid="2663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1"/>
          <p:cNvSpPr>
            <a:spLocks noChangeArrowheads="1"/>
          </p:cNvSpPr>
          <p:nvPr/>
        </p:nvSpPr>
        <p:spPr bwMode="auto">
          <a:xfrm>
            <a:off x="-105054" y="708188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190220" y="1076969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" y="721145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15" y="-205070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" y="-140955"/>
            <a:ext cx="1212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44"/>
          <p:cNvSpPr txBox="1">
            <a:spLocks noChangeArrowheads="1"/>
          </p:cNvSpPr>
          <p:nvPr/>
        </p:nvSpPr>
        <p:spPr bwMode="auto">
          <a:xfrm>
            <a:off x="2971800" y="-67511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1796217" y="721145"/>
            <a:ext cx="69658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05054" y="185903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giã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gạo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tỉa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nương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4462" y="5288340"/>
            <a:ext cx="7267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Mĩ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0220" y="2985406"/>
            <a:ext cx="7131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giã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gạo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2058" y="4562892"/>
            <a:ext cx="714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tỉa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bắp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núi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Ka-lưi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003" y="3790887"/>
            <a:ext cx="8048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a-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kay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6" name="Picture 26" descr="Gia-gao-diu-con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66" y="2258730"/>
            <a:ext cx="1162498" cy="112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Nhung hinh anh thoi khac lich su tien vao Sai Gon 30/4/19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30" y="3778832"/>
            <a:ext cx="1276363" cy="10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Kết quả hình ảnh cho hinh anh chien thang cua quan doi viet nam nam 19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33" y="5419656"/>
            <a:ext cx="1283945" cy="10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9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allAtOnce"/>
      <p:bldP spid="26633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4294967295"/>
          </p:nvPr>
        </p:nvSpPr>
        <p:spPr>
          <a:xfrm>
            <a:off x="6172200" y="4953000"/>
            <a:ext cx="2343150" cy="595313"/>
          </a:xfrm>
        </p:spPr>
        <p:txBody>
          <a:bodyPr anchor="b">
            <a:normAutofit fontScale="850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tỉa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trỉa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7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" y="10732"/>
            <a:ext cx="8988810" cy="4408868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0" y="4431406"/>
            <a:ext cx="8379424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ea typeface="HP001 4H bold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418868" y="5485132"/>
            <a:ext cx="9562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267508" y="6050528"/>
            <a:ext cx="6875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Ý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1"/>
          <p:cNvSpPr>
            <a:spLocks noChangeArrowheads="1"/>
          </p:cNvSpPr>
          <p:nvPr/>
        </p:nvSpPr>
        <p:spPr bwMode="auto">
          <a:xfrm>
            <a:off x="-14466" y="732880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68284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-98077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124329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pi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34025"/>
            <a:ext cx="19526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44"/>
          <p:cNvSpPr txBox="1">
            <a:spLocks noChangeArrowheads="1"/>
          </p:cNvSpPr>
          <p:nvPr/>
        </p:nvSpPr>
        <p:spPr bwMode="auto">
          <a:xfrm>
            <a:off x="2855912" y="-46132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231775" y="1044024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5849" name="Text Box 5"/>
          <p:cNvSpPr txBox="1">
            <a:spLocks noChangeArrowheads="1"/>
          </p:cNvSpPr>
          <p:nvPr/>
        </p:nvSpPr>
        <p:spPr bwMode="auto">
          <a:xfrm>
            <a:off x="1805425" y="720940"/>
            <a:ext cx="65327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45501" y="2096543"/>
            <a:ext cx="8080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266" y="4818346"/>
            <a:ext cx="867053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30D67DB6-5A7F-4E20-AE08-693CBDE3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294" y="3931324"/>
            <a:ext cx="63928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Mẹ thương a-kay, mẹ thương bộ đội”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="" xmlns:a16="http://schemas.microsoft.com/office/drawing/2014/main" id="{57CF8B50-74A2-4C6E-842F-EFCA3C0E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660" y="3077875"/>
            <a:ext cx="639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Vai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gầy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nhấp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nhô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làm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gối</a:t>
            </a:r>
            <a:endParaRPr kumimoji="0" lang="en-US" altLang="zh-CN" sz="2600" b="1" i="1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đưa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nôi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tim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hát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thành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lời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BC0A846C-88C5-425C-8E06-CA6E1330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7" y="4420531"/>
            <a:ext cx="6392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Mặt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trời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nằm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95400" y="5534025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 Con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mơ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hạt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gạo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trắng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ngần</a:t>
            </a:r>
            <a:endParaRPr lang="en-US" altLang="zh-CN" sz="2800" b="1" i="1" dirty="0">
              <a:solidFill>
                <a:srgbClr val="66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Mai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vung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chày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lún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sân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7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5849" grpId="0"/>
      <p:bldP spid="13" grpId="0"/>
      <p:bldP spid="14" grpId="0"/>
      <p:bldP spid="12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8148" y="4093992"/>
            <a:ext cx="609600" cy="5381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47748" y="4670254"/>
            <a:ext cx="69135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vi-VN" altLang="vi-VN" sz="3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4541" y="875204"/>
            <a:ext cx="6219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cái đẹp thể hiện trong bài thơ này là gì? 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2735" y="3995567"/>
            <a:ext cx="86868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2735" y="2200104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2735" y="2885904"/>
            <a:ext cx="8839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Là tình yêu thương của mẹ đối với quê hương đất nước.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115865" y="5165554"/>
            <a:ext cx="9282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Là tình yêu thương của mẹ đối vớí cách mạng.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-14466" y="732880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68284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-98077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124329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2855912" y="-46132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231775" y="1044024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-38625" y="5757720"/>
            <a:ext cx="9562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2735" y="6323116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540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3" grpId="0"/>
      <p:bldP spid="14" grpId="0"/>
      <p:bldP spid="15" grpId="0"/>
      <p:bldP spid="16" grpId="0"/>
      <p:bldP spid="21" grpId="0" build="allAtOnce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8439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Box 18"/>
          <p:cNvSpPr txBox="1">
            <a:spLocks noChangeArrowheads="1"/>
          </p:cNvSpPr>
          <p:nvPr/>
        </p:nvSpPr>
        <p:spPr bwMode="auto">
          <a:xfrm>
            <a:off x="242888" y="304800"/>
            <a:ext cx="9202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6025" y="4871278"/>
            <a:ext cx="86362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 err="1" smtClean="0">
                <a:solidFill>
                  <a:srgbClr val="FF0000"/>
                </a:solidFill>
              </a:rPr>
              <a:t>âu</a:t>
            </a:r>
            <a:r>
              <a:rPr kumimoji="0" lang="en-US" sz="4000" b="1" dirty="0" smtClean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yếm</a:t>
            </a:r>
            <a:r>
              <a:rPr kumimoji="0" lang="en-US" sz="4000" b="1" dirty="0">
                <a:solidFill>
                  <a:srgbClr val="FF0000"/>
                </a:solidFill>
              </a:rPr>
              <a:t>, </a:t>
            </a:r>
            <a:r>
              <a:rPr kumimoji="0" lang="en-US" sz="4000" b="1" dirty="0" err="1">
                <a:solidFill>
                  <a:srgbClr val="FF0000"/>
                </a:solidFill>
              </a:rPr>
              <a:t>dịu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dàng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đầy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tình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thương</a:t>
            </a:r>
            <a:endParaRPr kumimoji="0" 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04790" y="1266497"/>
            <a:ext cx="8334420" cy="2554545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 err="1" smtClean="0">
                <a:solidFill>
                  <a:srgbClr val="FF3300"/>
                </a:solidFill>
                <a:sym typeface="Wingdings" panose="05000000000000000000" pitchFamily="2" charset="2"/>
              </a:rPr>
              <a:t>Nội</a:t>
            </a:r>
            <a:r>
              <a:rPr kumimoji="0" lang="en-US" sz="40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 dung : </a:t>
            </a:r>
            <a:r>
              <a:rPr kumimoji="0" lang="en-US" sz="4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</a:t>
            </a:r>
            <a:r>
              <a:rPr kumimoji="0"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ngợi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nước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sâu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sắc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phụ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nữ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Tà-ôi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cuộc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kháng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chiến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chống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Mĩ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cứu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nước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2888" y="4061976"/>
            <a:ext cx="723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/>
              <a:t> </a:t>
            </a:r>
            <a:r>
              <a:rPr kumimoji="0" lang="en-US" sz="4000" b="1" dirty="0" err="1" smtClean="0"/>
              <a:t>Nêu</a:t>
            </a:r>
            <a:r>
              <a:rPr kumimoji="0" lang="en-US" sz="4000" b="1" dirty="0" smtClean="0"/>
              <a:t> </a:t>
            </a:r>
            <a:r>
              <a:rPr kumimoji="0" lang="en-US" sz="4000" b="1" dirty="0" err="1" smtClean="0"/>
              <a:t>giọng</a:t>
            </a:r>
            <a:r>
              <a:rPr kumimoji="0" lang="en-US" sz="4000" b="1" dirty="0" smtClean="0"/>
              <a:t> </a:t>
            </a:r>
            <a:r>
              <a:rPr kumimoji="0" lang="en-US" sz="4000" b="1" dirty="0" err="1" smtClean="0"/>
              <a:t>đọc</a:t>
            </a:r>
            <a:r>
              <a:rPr kumimoji="0" lang="en-US" sz="4000" b="1" dirty="0" smtClean="0"/>
              <a:t> </a:t>
            </a:r>
            <a:r>
              <a:rPr kumimoji="0" lang="en-US" sz="4000" b="1" dirty="0" err="1" smtClean="0"/>
              <a:t>toàn</a:t>
            </a:r>
            <a:r>
              <a:rPr kumimoji="0" lang="en-US" sz="4000" b="1" dirty="0" smtClean="0"/>
              <a:t> </a:t>
            </a:r>
            <a:r>
              <a:rPr kumimoji="0" lang="en-US" sz="4000" b="1" dirty="0" err="1" smtClean="0"/>
              <a:t>bài</a:t>
            </a:r>
            <a:r>
              <a:rPr kumimoji="0" lang="en-US" sz="4000" b="1" dirty="0" smtClean="0"/>
              <a:t> </a:t>
            </a:r>
            <a:endParaRPr kumimoji="0" lang="en-US" sz="4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6901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1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8439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5" descr="Flo002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3159" r="8511"/>
          <a:stretch>
            <a:fillRect/>
          </a:stretch>
        </p:blipFill>
        <p:spPr bwMode="auto">
          <a:xfrm>
            <a:off x="276158" y="217331"/>
            <a:ext cx="8639242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1408794" y="2514600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084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2"/>
          <p:cNvSpPr txBox="1">
            <a:spLocks noChangeArrowheads="1"/>
          </p:cNvSpPr>
          <p:nvPr/>
        </p:nvSpPr>
        <p:spPr bwMode="auto">
          <a:xfrm>
            <a:off x="4759325" y="392113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8915" name="Text Box 13"/>
          <p:cNvSpPr txBox="1">
            <a:spLocks noChangeArrowheads="1"/>
          </p:cNvSpPr>
          <p:nvPr/>
        </p:nvSpPr>
        <p:spPr bwMode="auto">
          <a:xfrm>
            <a:off x="3851275" y="841375"/>
            <a:ext cx="252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i="1">
              <a:solidFill>
                <a:srgbClr val="FF3300"/>
              </a:solidFill>
            </a:endParaRPr>
          </a:p>
        </p:txBody>
      </p:sp>
      <p:pic>
        <p:nvPicPr>
          <p:cNvPr id="38916" name="Picture 1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81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323850" y="395288"/>
            <a:ext cx="8424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2301875" y="0"/>
            <a:ext cx="386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26352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cu Tai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Nhịp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hổi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gầy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nhấp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gối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đưa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kay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Mai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lún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>
            <a:off x="4191000" y="156655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4343400" y="197427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>
            <a:off x="2923309" y="2112819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2971800" y="2971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>
            <a:off x="4413858" y="251449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6629400" y="2978727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3505200" y="297872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4883727" y="3435927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2999509" y="3581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3200400" y="3962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3387436" y="4038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flipH="1">
            <a:off x="3924300" y="50292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3678382" y="5486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H="1">
            <a:off x="3754582" y="5943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5715000" y="6403258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9228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AutoShape 18" descr="Hoa Phượng Vĩ - YouTub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859217"/>
            <a:ext cx="701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85800" y="4821617"/>
            <a:ext cx="7848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/>
              <a:t>Bức</a:t>
            </a:r>
            <a:r>
              <a:rPr lang="en-US" altLang="en-US" b="0" dirty="0"/>
              <a:t> </a:t>
            </a:r>
            <a:r>
              <a:rPr lang="en-US" altLang="en-US" b="0" dirty="0" err="1"/>
              <a:t>ảnh</a:t>
            </a:r>
            <a:r>
              <a:rPr lang="en-US" altLang="en-US" b="0" dirty="0"/>
              <a:t> </a:t>
            </a:r>
            <a:r>
              <a:rPr lang="en-US" altLang="en-US" b="0" dirty="0" err="1"/>
              <a:t>này</a:t>
            </a:r>
            <a:r>
              <a:rPr lang="en-US" altLang="en-US" b="0" dirty="0"/>
              <a:t> </a:t>
            </a:r>
            <a:r>
              <a:rPr lang="en-US" altLang="en-US" b="0" dirty="0" err="1"/>
              <a:t>gợi</a:t>
            </a:r>
            <a:r>
              <a:rPr lang="en-US" altLang="en-US" b="0" dirty="0"/>
              <a:t> </a:t>
            </a:r>
            <a:r>
              <a:rPr lang="en-US" altLang="en-US" b="0" dirty="0" err="1"/>
              <a:t>cho</a:t>
            </a:r>
            <a:r>
              <a:rPr lang="en-US" altLang="en-US" b="0" dirty="0"/>
              <a:t> </a:t>
            </a:r>
            <a:r>
              <a:rPr lang="en-US" altLang="en-US" b="0" dirty="0" err="1"/>
              <a:t>em</a:t>
            </a:r>
            <a:r>
              <a:rPr lang="en-US" altLang="en-US" b="0" dirty="0"/>
              <a:t> </a:t>
            </a:r>
            <a:r>
              <a:rPr lang="en-US" altLang="en-US" b="0" dirty="0" err="1"/>
              <a:t>nhớ</a:t>
            </a:r>
            <a:r>
              <a:rPr lang="en-US" altLang="en-US" b="0" dirty="0"/>
              <a:t> </a:t>
            </a:r>
            <a:r>
              <a:rPr lang="en-US" altLang="en-US" b="0" dirty="0" err="1"/>
              <a:t>tới</a:t>
            </a:r>
            <a:r>
              <a:rPr lang="en-US" altLang="en-US" b="0" dirty="0"/>
              <a:t> </a:t>
            </a:r>
            <a:r>
              <a:rPr lang="en-US" altLang="en-US" b="0" dirty="0" err="1"/>
              <a:t>bài</a:t>
            </a:r>
            <a:r>
              <a:rPr lang="en-US" altLang="en-US" b="0" dirty="0"/>
              <a:t> </a:t>
            </a:r>
            <a:r>
              <a:rPr lang="en-US" altLang="en-US" b="0" dirty="0" err="1"/>
              <a:t>đọc</a:t>
            </a:r>
            <a:r>
              <a:rPr lang="en-US" altLang="en-US" b="0" dirty="0"/>
              <a:t> </a:t>
            </a:r>
            <a:r>
              <a:rPr lang="en-US" altLang="en-US" b="0" dirty="0" err="1"/>
              <a:t>nào</a:t>
            </a:r>
            <a:r>
              <a:rPr lang="en-US" altLang="en-US" b="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9670" y="71437"/>
            <a:ext cx="3991330" cy="1866900"/>
            <a:chOff x="609600" y="342331"/>
            <a:chExt cx="3991330" cy="1866900"/>
          </a:xfrm>
        </p:grpSpPr>
        <p:pic>
          <p:nvPicPr>
            <p:cNvPr id="9226" name="Picture 64" descr="2b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42331"/>
              <a:ext cx="1576848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xmlns="" id="{33E3F399-63AD-41BA-8D42-FC9DAC15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874" y="524375"/>
              <a:ext cx="2355056" cy="523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KHỞI</a:t>
              </a:r>
              <a:r>
                <a:rPr kumimoji="0" lang="vi-VN" altLang="zh-CN" sz="2800" b="1" i="0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ĐỘNG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33E3F399-63AD-41BA-8D42-FC9DAC15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567" y="1197677"/>
            <a:ext cx="6338816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”?    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B4A0CE55-D8F3-40DD-BF0E-8854E68C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60374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gũi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52572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44" grpId="1"/>
      <p:bldP spid="26644" grpId="2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for HOANG NGOC HUONG\ANH NEN\nen chu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OMMLINE"/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72200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3184525" y="1371600"/>
            <a:ext cx="397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3300"/>
                </a:solidFill>
                <a:latin typeface=".VnAristote" panose="020B7200000000000000" pitchFamily="34" charset="0"/>
              </a:rPr>
              <a:t> </a:t>
            </a:r>
          </a:p>
        </p:txBody>
      </p:sp>
      <p:pic>
        <p:nvPicPr>
          <p:cNvPr id="24581" name="Picture 9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619125"/>
            <a:ext cx="6477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754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3124200" y="1000125"/>
            <a:ext cx="2506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vi-VN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9144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</a:pPr>
            <a:r>
              <a:rPr lang="en-US" altLang="en-US" sz="3000" b="1">
                <a:latin typeface="Times New Roman" panose="02020603050405020304" pitchFamily="18" charset="0"/>
              </a:rPr>
              <a:t>Thứ tư ngày 31 tháng 01 năm 2018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1157288" y="1408113"/>
            <a:ext cx="7259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  <a:p>
            <a:pPr algn="ctr"/>
            <a:r>
              <a:rPr lang="en-US" altLang="vi-VN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066800" y="2422525"/>
            <a:ext cx="7467600" cy="3216275"/>
          </a:xfrm>
          <a:prstGeom prst="cloudCallou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785408"/>
            <a:ext cx="6248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76200">
            <a:pattFill prst="lgCheck">
              <a:fgClr>
                <a:srgbClr val="00808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76200">
            <a:pattFill prst="lgCheck">
              <a:fgClr>
                <a:srgbClr val="00808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</p:txBody>
      </p:sp>
      <p:sp>
        <p:nvSpPr>
          <p:cNvPr id="14" name="Oval 3" descr="Cork"/>
          <p:cNvSpPr>
            <a:spLocks noChangeArrowheads="1"/>
          </p:cNvSpPr>
          <p:nvPr/>
        </p:nvSpPr>
        <p:spPr bwMode="auto">
          <a:xfrm>
            <a:off x="533400" y="2286000"/>
            <a:ext cx="1295400" cy="3886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4" descr="stem001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856">
            <a:off x="990600" y="2514600"/>
            <a:ext cx="107791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tul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146">
            <a:off x="-533400" y="4038600"/>
            <a:ext cx="23098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stem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7753">
            <a:off x="2209800" y="3962400"/>
            <a:ext cx="68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tul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664">
            <a:off x="1371600" y="3429000"/>
            <a:ext cx="137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7543800" y="5462588"/>
            <a:ext cx="1385888" cy="1395412"/>
            <a:chOff x="3648" y="616"/>
            <a:chExt cx="873" cy="879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 rot="4697703">
              <a:off x="3988" y="620"/>
              <a:ext cx="193" cy="873"/>
            </a:xfrm>
            <a:prstGeom prst="ellips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 rot="-2578655">
              <a:off x="4032" y="672"/>
              <a:ext cx="179" cy="823"/>
            </a:xfrm>
            <a:prstGeom prst="ellips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 rot="13140205">
              <a:off x="4096" y="616"/>
              <a:ext cx="179" cy="823"/>
            </a:xfrm>
            <a:prstGeom prst="ellipse">
              <a:avLst/>
            </a:prstGeom>
            <a:noFill/>
            <a:ln w="76200" cmpd="tri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152400" y="5181600"/>
            <a:ext cx="3581400" cy="1676400"/>
            <a:chOff x="2976" y="2112"/>
            <a:chExt cx="2256" cy="1056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216" y="3168"/>
              <a:ext cx="1632" cy="0"/>
            </a:xfrm>
            <a:prstGeom prst="lin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3840" y="2112"/>
              <a:ext cx="864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3264" y="2352"/>
              <a:ext cx="528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3984" y="2208"/>
              <a:ext cx="1248" cy="57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3168" y="2640"/>
              <a:ext cx="768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3936" y="2544"/>
              <a:ext cx="1296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2976" y="2880"/>
              <a:ext cx="864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28600" y="228600"/>
            <a:ext cx="1828800" cy="0"/>
          </a:xfrm>
          <a:prstGeom prst="line">
            <a:avLst/>
          </a:prstGeom>
          <a:noFill/>
          <a:ln w="76200" cmpd="tri">
            <a:pattFill prst="diagBrick">
              <a:fgClr>
                <a:srgbClr val="000000"/>
              </a:fgClr>
              <a:bgClr>
                <a:srgbClr val="0000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381000" y="381000"/>
            <a:ext cx="1447800" cy="0"/>
          </a:xfrm>
          <a:prstGeom prst="line">
            <a:avLst/>
          </a:prstGeom>
          <a:noFill/>
          <a:ln w="76200" cmpd="tri">
            <a:pattFill prst="solidDmnd">
              <a:fgClr>
                <a:srgbClr val="66FF33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85800" y="533400"/>
            <a:ext cx="914400" cy="0"/>
          </a:xfrm>
          <a:prstGeom prst="line">
            <a:avLst/>
          </a:prstGeom>
          <a:noFill/>
          <a:ln w="76200" cmpd="tri">
            <a:pattFill prst="lgCheck">
              <a:fgClr>
                <a:srgbClr val="FFFF00"/>
              </a:fgClr>
              <a:bgClr>
                <a:srgbClr val="CC33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Copy of Loirutrennuong-ToNga_abf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WordArt 21"/>
          <p:cNvSpPr>
            <a:spLocks noChangeArrowheads="1" noChangeShapeType="1" noTextEdit="1"/>
          </p:cNvSpPr>
          <p:nvPr/>
        </p:nvSpPr>
        <p:spPr bwMode="auto">
          <a:xfrm>
            <a:off x="2247900" y="1444917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091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535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225"/>
            <a:ext cx="9220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7"/>
          <p:cNvSpPr>
            <a:spLocks noChangeArrowheads="1"/>
          </p:cNvSpPr>
          <p:nvPr/>
        </p:nvSpPr>
        <p:spPr bwMode="auto">
          <a:xfrm>
            <a:off x="3894138" y="42863"/>
            <a:ext cx="143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530350" y="584200"/>
            <a:ext cx="679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2031" y="1125537"/>
            <a:ext cx="39147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Tai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835775" y="4533388"/>
            <a:ext cx="1873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1750" y="4191000"/>
            <a:ext cx="1873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10100" y="1524000"/>
            <a:ext cx="3914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Tai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9475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814638"/>
            <a:ext cx="2776537" cy="22907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2373313" y="7938"/>
            <a:ext cx="4065587" cy="1330325"/>
            <a:chOff x="1343" y="-131"/>
            <a:chExt cx="2561" cy="838"/>
          </a:xfrm>
        </p:grpSpPr>
        <p:pic>
          <p:nvPicPr>
            <p:cNvPr id="19473" name="Picture 9" descr="Book (Hinh dong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-131"/>
              <a:ext cx="235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Rectangle 10"/>
            <p:cNvSpPr>
              <a:spLocks noChangeArrowheads="1"/>
            </p:cNvSpPr>
            <p:nvPr/>
          </p:nvSpPr>
          <p:spPr bwMode="auto">
            <a:xfrm>
              <a:off x="1343" y="163"/>
              <a:ext cx="20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THI ĐỌC</a:t>
              </a:r>
            </a:p>
          </p:txBody>
        </p:sp>
      </p:grp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2438400" cy="191770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0"/>
              <a:t>Bạn hãy đọc khổ thơ nói lên niềm hi vọng của người mẹ đối với con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124200" y="2743200"/>
            <a:ext cx="1524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 rot="5400000">
            <a:off x="4724400" y="2667000"/>
            <a:ext cx="13716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 rot="5400000">
            <a:off x="3238500" y="4000500"/>
            <a:ext cx="1295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rgbClr val="D60093"/>
                </a:solidFill>
              </a:rPr>
              <a:t>3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648200" y="4114800"/>
            <a:ext cx="1524000" cy="12954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33400" y="1905000"/>
            <a:ext cx="2209800" cy="156210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Mời bạn</a:t>
            </a:r>
            <a:r>
              <a:rPr lang="en-US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đọc một 	khổ thơ </a:t>
            </a:r>
            <a:r>
              <a:rPr lang="vi-VN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bạn</a:t>
            </a:r>
            <a:r>
              <a:rPr lang="en-US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yêu thích trong bài.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477000" y="1828800"/>
            <a:ext cx="2286000" cy="2282825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>
                <a:solidFill>
                  <a:srgbClr val="0000FF"/>
                </a:solidFill>
              </a:rPr>
              <a:t>Bài thơ đọc với giọng thế nào</a:t>
            </a:r>
            <a:r>
              <a:rPr lang="vi-VN" altLang="en-US" sz="2400" b="0"/>
              <a:t>?</a:t>
            </a:r>
            <a:r>
              <a:rPr lang="en-US" altLang="en-US" sz="2400" b="0"/>
              <a:t> Bạn hãy thể hiện giọng đọc đó ở khổ thơ thứ hai.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553200" y="4822825"/>
            <a:ext cx="2209800" cy="1196975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altLang="en-US" sz="2400" b="0"/>
              <a:t>Mời bạn</a:t>
            </a:r>
            <a:r>
              <a:rPr lang="en-US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đọc thuộc lòng một </a:t>
            </a:r>
            <a:r>
              <a:rPr lang="vi-VN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khổ thơ</a:t>
            </a:r>
            <a:r>
              <a:rPr lang="en-US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.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505200" y="16002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/>
              <a:t>1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038600" y="16002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/>
              <a:t>2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105400" y="1600200"/>
            <a:ext cx="381000" cy="381000"/>
          </a:xfrm>
          <a:prstGeom prst="rect">
            <a:avLst/>
          </a:prstGeom>
          <a:solidFill>
            <a:srgbClr val="D60093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572000" y="1600200"/>
            <a:ext cx="381000" cy="381000"/>
          </a:xfrm>
          <a:prstGeom prst="rect">
            <a:avLst/>
          </a:prstGeom>
          <a:solidFill>
            <a:schemeClr val="hlink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>
                <a:solidFill>
                  <a:srgbClr val="D6009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221734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0"/>
                  </p:tgtEl>
                </p:cond>
              </p:nextCondLst>
            </p:seq>
          </p:childTnLst>
        </p:cTn>
      </p:par>
    </p:tnLst>
    <p:bldLst>
      <p:bldP spid="27659" grpId="0" animBg="1"/>
      <p:bldP spid="27659" grpId="1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4" grpId="1" animBg="1"/>
      <p:bldP spid="27665" grpId="0" animBg="1"/>
      <p:bldP spid="27665" grpId="1" animBg="1"/>
      <p:bldP spid="27666" grpId="0" animBg="1"/>
      <p:bldP spid="27666" grpId="1" animBg="1"/>
      <p:bldP spid="27667" grpId="0" animBg="1"/>
      <p:bldP spid="27668" grpId="0" animBg="1"/>
      <p:bldP spid="27669" grpId="0" animBg="1"/>
      <p:bldP spid="276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640388"/>
            <a:ext cx="42021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903663"/>
            <a:ext cx="37465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9788"/>
            <a:ext cx="36687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951288"/>
            <a:ext cx="37084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170238"/>
            <a:ext cx="36845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895725"/>
            <a:ext cx="390366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640013"/>
            <a:ext cx="28590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2160588"/>
            <a:ext cx="24907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606550"/>
            <a:ext cx="2482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427288"/>
            <a:ext cx="37385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123950"/>
            <a:ext cx="36449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628650"/>
            <a:ext cx="2317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-26988"/>
            <a:ext cx="23574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966788"/>
            <a:ext cx="31813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479800"/>
            <a:ext cx="17907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63763"/>
            <a:ext cx="1066800" cy="879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762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39700"/>
            <a:ext cx="1009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21"/>
          <p:cNvSpPr txBox="1">
            <a:spLocks noChangeArrowheads="1"/>
          </p:cNvSpPr>
          <p:nvPr/>
        </p:nvSpPr>
        <p:spPr bwMode="auto">
          <a:xfrm>
            <a:off x="360363" y="309563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 smtClean="0"/>
              <a:t>Vận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dụng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18582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62000" cy="57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54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" y="6355715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4354"/>
            <a:ext cx="762000" cy="6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4" descr="Copy of DSC_02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5779"/>
            <a:ext cx="7728857" cy="40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990600" y="5675436"/>
            <a:ext cx="762000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71" b="1" dirty="0" err="1">
                <a:solidFill>
                  <a:srgbClr val="002060"/>
                </a:solidFill>
              </a:rPr>
              <a:t>Hình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ảnh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người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mẹ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địu</a:t>
            </a:r>
            <a:r>
              <a:rPr lang="en-US" sz="2571" b="1" dirty="0">
                <a:solidFill>
                  <a:srgbClr val="002060"/>
                </a:solidFill>
              </a:rPr>
              <a:t> con, </a:t>
            </a:r>
            <a:r>
              <a:rPr lang="en-US" sz="2571" b="1" dirty="0" err="1">
                <a:solidFill>
                  <a:srgbClr val="002060"/>
                </a:solidFill>
              </a:rPr>
              <a:t>hái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ngô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trên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rẫy</a:t>
            </a:r>
            <a:endParaRPr lang="en-US" sz="2571" b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1378" y="462877"/>
            <a:ext cx="71501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</a:rPr>
              <a:t>Tập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đọc</a:t>
            </a:r>
            <a:r>
              <a:rPr lang="en-US" b="1" dirty="0">
                <a:solidFill>
                  <a:srgbClr val="0033CC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KHÚC HÁT RU </a:t>
            </a:r>
            <a:r>
              <a:rPr lang="en-US" b="1" dirty="0" smtClean="0">
                <a:solidFill>
                  <a:srgbClr val="FF0000"/>
                </a:solidFill>
              </a:rPr>
              <a:t>NHỮNG EM BÉ  LỚN TRÊN LƯNG MẸ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NGUYỄN KHOA ĐIỀM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40809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i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2563"/>
            <a:ext cx="92964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228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vi-VN" sz="4000">
              <a:solidFill>
                <a:srgbClr val="0944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1200" y="914400"/>
            <a:ext cx="61166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67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62000" cy="57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54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" y="6355715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4354"/>
            <a:ext cx="762000" cy="6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57101" y="402502"/>
            <a:ext cx="3901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</a:rPr>
              <a:t>TIỂU SỬ NGUYỄN KHOA ĐIỀM</a:t>
            </a:r>
            <a:endParaRPr lang="en-US" b="1" dirty="0"/>
          </a:p>
        </p:txBody>
      </p:sp>
      <p:pic>
        <p:nvPicPr>
          <p:cNvPr id="9" name="Picture 8" descr="Coi-lang,-nha-tho-Nguyen-Khoa-Diem-va-toi-5120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72909"/>
            <a:ext cx="2613546" cy="38147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3680346" y="747379"/>
            <a:ext cx="4956754" cy="424435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600" dirty="0" smtClean="0"/>
              <a:t>•</a:t>
            </a:r>
            <a:r>
              <a:rPr lang="en-US" sz="1600" dirty="0" err="1" smtClean="0"/>
              <a:t>Nguyễn</a:t>
            </a:r>
            <a:r>
              <a:rPr lang="en-US" sz="1600" dirty="0" smtClean="0"/>
              <a:t> </a:t>
            </a:r>
            <a:r>
              <a:rPr lang="en-US" sz="1600" dirty="0" err="1" smtClean="0"/>
              <a:t>Khoa</a:t>
            </a:r>
            <a:r>
              <a:rPr lang="en-US" sz="1600" dirty="0" smtClean="0"/>
              <a:t> </a:t>
            </a:r>
            <a:r>
              <a:rPr lang="en-US" sz="1600" dirty="0" err="1" smtClean="0"/>
              <a:t>Điềm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ngày</a:t>
            </a:r>
            <a:r>
              <a:rPr lang="en-US" sz="1600" dirty="0" smtClean="0"/>
              <a:t> 15 </a:t>
            </a:r>
            <a:r>
              <a:rPr lang="en-US" sz="1600" dirty="0" err="1" smtClean="0"/>
              <a:t>tháng</a:t>
            </a:r>
            <a:r>
              <a:rPr lang="en-US" sz="1600" dirty="0" smtClean="0"/>
              <a:t> 4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1943,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thôn</a:t>
            </a:r>
            <a:r>
              <a:rPr lang="en-US" sz="1600" dirty="0" smtClean="0"/>
              <a:t> U </a:t>
            </a:r>
            <a:r>
              <a:rPr lang="en-US" sz="1600" dirty="0" err="1" smtClean="0"/>
              <a:t>Điềm</a:t>
            </a:r>
            <a:r>
              <a:rPr lang="en-US" sz="1600" dirty="0" smtClean="0"/>
              <a:t>, </a:t>
            </a:r>
            <a:r>
              <a:rPr lang="en-US" sz="1600" dirty="0" err="1" smtClean="0"/>
              <a:t>xã</a:t>
            </a:r>
            <a:r>
              <a:rPr lang="en-US" sz="1600" dirty="0" smtClean="0"/>
              <a:t> </a:t>
            </a:r>
            <a:r>
              <a:rPr lang="en-US" sz="1600" dirty="0" err="1" smtClean="0"/>
              <a:t>Phong</a:t>
            </a:r>
            <a:r>
              <a:rPr lang="en-US" sz="1600" dirty="0" smtClean="0"/>
              <a:t> </a:t>
            </a:r>
            <a:r>
              <a:rPr lang="en-US" sz="1600" dirty="0" err="1" smtClean="0"/>
              <a:t>Hoà</a:t>
            </a:r>
            <a:r>
              <a:rPr lang="en-US" sz="1600" dirty="0" smtClean="0"/>
              <a:t>, </a:t>
            </a:r>
            <a:r>
              <a:rPr lang="en-US" sz="1600" dirty="0" err="1" smtClean="0"/>
              <a:t>huyện</a:t>
            </a:r>
            <a:r>
              <a:rPr lang="en-US" sz="1600" dirty="0" smtClean="0"/>
              <a:t> </a:t>
            </a:r>
            <a:r>
              <a:rPr lang="en-US" sz="1600" dirty="0" err="1" smtClean="0"/>
              <a:t>Phong</a:t>
            </a:r>
            <a:r>
              <a:rPr lang="en-US" sz="1600" dirty="0" smtClean="0"/>
              <a:t> </a:t>
            </a:r>
            <a:r>
              <a:rPr lang="en-US" sz="1600" dirty="0" err="1" smtClean="0"/>
              <a:t>Điền</a:t>
            </a:r>
            <a:r>
              <a:rPr lang="en-US" sz="1600" dirty="0" smtClean="0"/>
              <a:t>, </a:t>
            </a:r>
            <a:r>
              <a:rPr lang="en-US" sz="1600" dirty="0" err="1" smtClean="0"/>
              <a:t>tỉnh</a:t>
            </a:r>
            <a:r>
              <a:rPr lang="en-US" sz="1600" dirty="0" smtClean="0"/>
              <a:t> </a:t>
            </a:r>
            <a:r>
              <a:rPr lang="en-US" sz="1600" dirty="0" err="1" smtClean="0"/>
              <a:t>Thừa</a:t>
            </a:r>
            <a:r>
              <a:rPr lang="en-US" sz="1600" dirty="0" smtClean="0"/>
              <a:t> </a:t>
            </a:r>
            <a:r>
              <a:rPr lang="en-US" sz="1600" dirty="0" err="1" smtClean="0"/>
              <a:t>Thiên</a:t>
            </a:r>
            <a:r>
              <a:rPr lang="en-US" sz="1600" dirty="0" smtClean="0"/>
              <a:t> - </a:t>
            </a:r>
            <a:r>
              <a:rPr lang="en-US" sz="1600" dirty="0" err="1" smtClean="0"/>
              <a:t>Huế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Quê</a:t>
            </a:r>
            <a:r>
              <a:rPr lang="en-US" sz="1600" dirty="0" smtClean="0"/>
              <a:t> </a:t>
            </a:r>
            <a:r>
              <a:rPr lang="en-US" sz="1600" dirty="0" err="1" smtClean="0"/>
              <a:t>gốc</a:t>
            </a:r>
            <a:r>
              <a:rPr lang="en-US" sz="1600" dirty="0" smtClean="0"/>
              <a:t> : </a:t>
            </a:r>
            <a:r>
              <a:rPr lang="en-US" sz="1600" dirty="0" err="1" smtClean="0"/>
              <a:t>làng</a:t>
            </a:r>
            <a:r>
              <a:rPr lang="en-US" sz="1600" dirty="0" smtClean="0"/>
              <a:t> An </a:t>
            </a:r>
            <a:r>
              <a:rPr lang="en-US" sz="1600" dirty="0" err="1" smtClean="0"/>
              <a:t>Cựu</a:t>
            </a:r>
            <a:r>
              <a:rPr lang="en-US" sz="1600" dirty="0" smtClean="0"/>
              <a:t>, </a:t>
            </a:r>
            <a:r>
              <a:rPr lang="en-US" sz="1600" dirty="0" err="1" smtClean="0"/>
              <a:t>xã</a:t>
            </a:r>
            <a:r>
              <a:rPr lang="en-US" sz="1600" dirty="0" smtClean="0"/>
              <a:t> </a:t>
            </a:r>
            <a:r>
              <a:rPr lang="en-US" sz="1600" dirty="0" err="1" smtClean="0"/>
              <a:t>Thuỷ</a:t>
            </a:r>
            <a:r>
              <a:rPr lang="en-US" sz="1600" dirty="0" smtClean="0"/>
              <a:t> An,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phố</a:t>
            </a:r>
            <a:r>
              <a:rPr lang="en-US" sz="1600" dirty="0" smtClean="0"/>
              <a:t> </a:t>
            </a:r>
            <a:r>
              <a:rPr lang="en-US" sz="1600" dirty="0" err="1" smtClean="0"/>
              <a:t>Huế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Hiện</a:t>
            </a:r>
            <a:r>
              <a:rPr lang="en-US" sz="1600" dirty="0" smtClean="0"/>
              <a:t> </a:t>
            </a:r>
            <a:r>
              <a:rPr lang="en-US" sz="1600" dirty="0" err="1" smtClean="0"/>
              <a:t>đang</a:t>
            </a:r>
            <a:r>
              <a:rPr lang="en-US" sz="1600" dirty="0" smtClean="0"/>
              <a:t> </a:t>
            </a:r>
            <a:r>
              <a:rPr lang="en-US" sz="1600" dirty="0" err="1" smtClean="0"/>
              <a:t>sống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làm</a:t>
            </a:r>
            <a:r>
              <a:rPr lang="en-US" sz="1600" dirty="0" smtClean="0"/>
              <a:t> </a:t>
            </a:r>
            <a:r>
              <a:rPr lang="en-US" sz="1600" dirty="0" err="1" smtClean="0"/>
              <a:t>việc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Hà</a:t>
            </a:r>
            <a:r>
              <a:rPr lang="en-US" sz="1600" dirty="0" smtClean="0"/>
              <a:t> </a:t>
            </a:r>
            <a:r>
              <a:rPr lang="en-US" sz="1600" dirty="0" err="1" smtClean="0"/>
              <a:t>Nội</a:t>
            </a:r>
            <a:r>
              <a:rPr lang="en-US" sz="16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1600" dirty="0" err="1" smtClean="0"/>
              <a:t>Tốt</a:t>
            </a:r>
            <a:r>
              <a:rPr lang="en-US" sz="1600" dirty="0" smtClean="0"/>
              <a:t> </a:t>
            </a:r>
            <a:r>
              <a:rPr lang="en-US" sz="1600" dirty="0" err="1" smtClean="0"/>
              <a:t>nghiệp</a:t>
            </a:r>
            <a:r>
              <a:rPr lang="en-US" sz="1600" dirty="0" smtClean="0"/>
              <a:t> </a:t>
            </a:r>
            <a:r>
              <a:rPr lang="en-US" sz="1600" dirty="0" err="1" smtClean="0"/>
              <a:t>Đại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Sư</a:t>
            </a:r>
            <a:r>
              <a:rPr lang="en-US" sz="1600" dirty="0" smtClean="0"/>
              <a:t> </a:t>
            </a:r>
            <a:r>
              <a:rPr lang="en-US" sz="1600" dirty="0" err="1" smtClean="0"/>
              <a:t>phạm</a:t>
            </a:r>
            <a:r>
              <a:rPr lang="en-US" sz="1600" dirty="0" smtClean="0"/>
              <a:t>, </a:t>
            </a:r>
            <a:r>
              <a:rPr lang="en-US" sz="1600" dirty="0" err="1" smtClean="0"/>
              <a:t>Đảng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Đảng</a:t>
            </a:r>
            <a:r>
              <a:rPr lang="en-US" sz="1600" dirty="0" smtClean="0"/>
              <a:t> </a:t>
            </a:r>
            <a:r>
              <a:rPr lang="en-US" sz="1600" dirty="0" err="1" smtClean="0"/>
              <a:t>Cộng</a:t>
            </a:r>
            <a:r>
              <a:rPr lang="en-US" sz="1600" dirty="0" smtClean="0"/>
              <a:t> </a:t>
            </a:r>
            <a:r>
              <a:rPr lang="en-US" sz="1600" dirty="0" err="1" smtClean="0"/>
              <a:t>sản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Nam.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( 1975).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err="1" smtClean="0"/>
              <a:t>Lúc</a:t>
            </a:r>
            <a:r>
              <a:rPr lang="en-US" sz="1600" dirty="0" smtClean="0"/>
              <a:t> </a:t>
            </a:r>
            <a:r>
              <a:rPr lang="en-US" sz="1600" dirty="0" err="1" smtClean="0"/>
              <a:t>nhỏ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ở </a:t>
            </a:r>
            <a:r>
              <a:rPr lang="en-US" sz="1600" dirty="0" err="1" smtClean="0"/>
              <a:t>quê</a:t>
            </a:r>
            <a:r>
              <a:rPr lang="en-US" sz="1600" dirty="0" smtClean="0"/>
              <a:t>,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1955 </a:t>
            </a:r>
            <a:r>
              <a:rPr lang="en-US" sz="1600" dirty="0" err="1" smtClean="0"/>
              <a:t>ra</a:t>
            </a:r>
            <a:r>
              <a:rPr lang="en-US" sz="1600" dirty="0" smtClean="0"/>
              <a:t> </a:t>
            </a:r>
            <a:r>
              <a:rPr lang="en-US" sz="1600" dirty="0" err="1" smtClean="0"/>
              <a:t>miền</a:t>
            </a:r>
            <a:r>
              <a:rPr lang="en-US" sz="1600" dirty="0" smtClean="0"/>
              <a:t> </a:t>
            </a:r>
            <a:r>
              <a:rPr lang="en-US" sz="1600" dirty="0" err="1" smtClean="0"/>
              <a:t>Bắc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miền</a:t>
            </a:r>
            <a:r>
              <a:rPr lang="en-US" sz="1600" dirty="0" smtClean="0"/>
              <a:t> Nam.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khi</a:t>
            </a:r>
            <a:r>
              <a:rPr lang="en-US" sz="1600" dirty="0" smtClean="0"/>
              <a:t> </a:t>
            </a:r>
            <a:r>
              <a:rPr lang="en-US" sz="1600" dirty="0" err="1" smtClean="0"/>
              <a:t>tốt</a:t>
            </a:r>
            <a:r>
              <a:rPr lang="en-US" sz="1600" dirty="0" smtClean="0"/>
              <a:t> </a:t>
            </a:r>
            <a:r>
              <a:rPr lang="en-US" sz="1600" dirty="0" err="1" smtClean="0"/>
              <a:t>nghiệp</a:t>
            </a:r>
            <a:r>
              <a:rPr lang="en-US" sz="1600" dirty="0" smtClean="0"/>
              <a:t> </a:t>
            </a:r>
            <a:r>
              <a:rPr lang="en-US" sz="1600" dirty="0" err="1" smtClean="0"/>
              <a:t>Đại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Sư</a:t>
            </a:r>
            <a:r>
              <a:rPr lang="en-US" sz="1600" dirty="0" smtClean="0"/>
              <a:t> </a:t>
            </a:r>
            <a:r>
              <a:rPr lang="en-US" sz="1600" dirty="0" err="1" smtClean="0"/>
              <a:t>phạm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1964, </a:t>
            </a:r>
            <a:r>
              <a:rPr lang="en-US" sz="1600" dirty="0" err="1" smtClean="0"/>
              <a:t>vào</a:t>
            </a:r>
            <a:r>
              <a:rPr lang="en-US" sz="1600" dirty="0" smtClean="0"/>
              <a:t> </a:t>
            </a:r>
            <a:r>
              <a:rPr lang="en-US" sz="1600" dirty="0" err="1" smtClean="0"/>
              <a:t>miền</a:t>
            </a:r>
            <a:r>
              <a:rPr lang="en-US" sz="1600" dirty="0" smtClean="0"/>
              <a:t> Nam </a:t>
            </a:r>
            <a:r>
              <a:rPr lang="en-US" sz="1600" dirty="0" err="1" smtClean="0"/>
              <a:t>hoạt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phong</a:t>
            </a:r>
            <a:r>
              <a:rPr lang="en-US" sz="1600" dirty="0" smtClean="0"/>
              <a:t> </a:t>
            </a:r>
            <a:r>
              <a:rPr lang="en-US" sz="1600" dirty="0" err="1" smtClean="0"/>
              <a:t>trào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,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Huế</a:t>
            </a:r>
            <a:r>
              <a:rPr lang="en-US" sz="1600" dirty="0" smtClean="0"/>
              <a:t>;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quân</a:t>
            </a:r>
            <a:r>
              <a:rPr lang="en-US" sz="1600" dirty="0" smtClean="0"/>
              <a:t> </a:t>
            </a:r>
            <a:r>
              <a:rPr lang="en-US" sz="1600" dirty="0" err="1" smtClean="0"/>
              <a:t>đội</a:t>
            </a:r>
            <a:r>
              <a:rPr lang="en-US" sz="1600" dirty="0" smtClean="0"/>
              <a:t>, </a:t>
            </a:r>
            <a:r>
              <a:rPr lang="en-US" sz="1600" dirty="0" err="1" smtClean="0"/>
              <a:t>xây</a:t>
            </a:r>
            <a:r>
              <a:rPr lang="en-US" sz="1600" dirty="0" smtClean="0"/>
              <a:t> </a:t>
            </a:r>
            <a:r>
              <a:rPr lang="en-US" sz="1600" dirty="0" err="1" smtClean="0"/>
              <a:t>dựng</a:t>
            </a:r>
            <a:r>
              <a:rPr lang="en-US" sz="1600" dirty="0" smtClean="0"/>
              <a:t> </a:t>
            </a:r>
            <a:r>
              <a:rPr lang="en-US" sz="1600" dirty="0" err="1" smtClean="0"/>
              <a:t>cơ</a:t>
            </a:r>
            <a:r>
              <a:rPr lang="en-US" sz="1600" dirty="0" smtClean="0"/>
              <a:t> </a:t>
            </a:r>
            <a:r>
              <a:rPr lang="en-US" sz="1600" dirty="0" err="1" smtClean="0"/>
              <a:t>sở</a:t>
            </a:r>
            <a:r>
              <a:rPr lang="en-US" sz="1600" dirty="0" smtClean="0"/>
              <a:t> </a:t>
            </a:r>
            <a:r>
              <a:rPr lang="en-US" sz="1600" dirty="0" err="1" smtClean="0"/>
              <a:t>cách</a:t>
            </a:r>
            <a:r>
              <a:rPr lang="en-US" sz="1600" dirty="0" smtClean="0"/>
              <a:t> </a:t>
            </a:r>
            <a:r>
              <a:rPr lang="en-US" sz="1600" dirty="0" err="1" smtClean="0"/>
              <a:t>mạng</a:t>
            </a:r>
            <a:r>
              <a:rPr lang="en-US" sz="1600" dirty="0" smtClean="0"/>
              <a:t>, </a:t>
            </a:r>
            <a:r>
              <a:rPr lang="en-US" sz="1600" dirty="0" err="1" smtClean="0"/>
              <a:t>viết</a:t>
            </a:r>
            <a:r>
              <a:rPr lang="en-US" sz="1600" dirty="0" smtClean="0"/>
              <a:t> </a:t>
            </a:r>
            <a:r>
              <a:rPr lang="en-US" sz="1600" dirty="0" err="1" smtClean="0"/>
              <a:t>báo</a:t>
            </a:r>
            <a:r>
              <a:rPr lang="en-US" sz="1600" dirty="0" smtClean="0"/>
              <a:t>, </a:t>
            </a:r>
            <a:r>
              <a:rPr lang="en-US" sz="1600" dirty="0" err="1" smtClean="0"/>
              <a:t>làm</a:t>
            </a:r>
            <a:r>
              <a:rPr lang="en-US" sz="1600" dirty="0" smtClean="0"/>
              <a:t> </a:t>
            </a:r>
            <a:r>
              <a:rPr lang="en-US" sz="1600" dirty="0" err="1" smtClean="0"/>
              <a:t>thơ</a:t>
            </a:r>
            <a:r>
              <a:rPr lang="en-US" sz="1600" dirty="0" smtClean="0"/>
              <a:t>. . . </a:t>
            </a:r>
            <a:r>
              <a:rPr lang="en-US" sz="1600" dirty="0" err="1" smtClean="0"/>
              <a:t>cho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1975. 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giải</a:t>
            </a:r>
            <a:r>
              <a:rPr lang="en-US" sz="1600" dirty="0" smtClean="0"/>
              <a:t> </a:t>
            </a:r>
            <a:r>
              <a:rPr lang="en-US" sz="1600" dirty="0" err="1" smtClean="0"/>
              <a:t>phóng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công</a:t>
            </a:r>
            <a:r>
              <a:rPr lang="en-US" sz="1600" dirty="0" smtClean="0"/>
              <a:t> </a:t>
            </a:r>
            <a:r>
              <a:rPr lang="en-US" sz="1600" dirty="0" err="1" smtClean="0"/>
              <a:t>tác</a:t>
            </a:r>
            <a:r>
              <a:rPr lang="en-US" sz="1600" dirty="0" smtClean="0"/>
              <a:t> </a:t>
            </a:r>
            <a:r>
              <a:rPr lang="en-US" sz="1600" dirty="0" err="1" smtClean="0"/>
              <a:t>Đoàn</a:t>
            </a:r>
            <a:r>
              <a:rPr lang="en-US" sz="1600" dirty="0" smtClean="0"/>
              <a:t> </a:t>
            </a:r>
            <a:r>
              <a:rPr lang="en-US" sz="1600" dirty="0" err="1" smtClean="0"/>
              <a:t>Thanh</a:t>
            </a:r>
            <a:r>
              <a:rPr lang="en-US" sz="1600" dirty="0" smtClean="0"/>
              <a:t> </a:t>
            </a:r>
            <a:r>
              <a:rPr lang="en-US" sz="1600" dirty="0" err="1" smtClean="0"/>
              <a:t>niên</a:t>
            </a:r>
            <a:r>
              <a:rPr lang="en-US" sz="1600" dirty="0" smtClean="0"/>
              <a:t> </a:t>
            </a:r>
            <a:r>
              <a:rPr lang="en-US" sz="1600" dirty="0" err="1" smtClean="0"/>
              <a:t>Cộng</a:t>
            </a:r>
            <a:r>
              <a:rPr lang="en-US" sz="1600" dirty="0" smtClean="0"/>
              <a:t> </a:t>
            </a:r>
            <a:r>
              <a:rPr lang="en-US" sz="1600" dirty="0" err="1" smtClean="0"/>
              <a:t>sản</a:t>
            </a:r>
            <a:r>
              <a:rPr lang="en-US" sz="1600" dirty="0" smtClean="0"/>
              <a:t>;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tịch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nghệ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Trị</a:t>
            </a:r>
            <a:r>
              <a:rPr lang="en-US" sz="1600" dirty="0" smtClean="0"/>
              <a:t> </a:t>
            </a:r>
            <a:r>
              <a:rPr lang="en-US" sz="1600" dirty="0" err="1" smtClean="0"/>
              <a:t>Thiên</a:t>
            </a:r>
            <a:r>
              <a:rPr lang="en-US" sz="1600" dirty="0" smtClean="0"/>
              <a:t>, </a:t>
            </a:r>
            <a:r>
              <a:rPr lang="en-US" sz="1600" dirty="0" err="1" smtClean="0"/>
              <a:t>Phó</a:t>
            </a:r>
            <a:r>
              <a:rPr lang="en-US" sz="1600" dirty="0" smtClean="0"/>
              <a:t> </a:t>
            </a:r>
            <a:r>
              <a:rPr lang="en-US" sz="1600" dirty="0" err="1" smtClean="0"/>
              <a:t>bí</a:t>
            </a:r>
            <a:r>
              <a:rPr lang="en-US" sz="1600" dirty="0" smtClean="0"/>
              <a:t> </a:t>
            </a:r>
            <a:r>
              <a:rPr lang="en-US" sz="1600" dirty="0" err="1" smtClean="0"/>
              <a:t>thư</a:t>
            </a:r>
            <a:r>
              <a:rPr lang="en-US" sz="1600" dirty="0" smtClean="0"/>
              <a:t> </a:t>
            </a:r>
            <a:r>
              <a:rPr lang="en-US" sz="1600" dirty="0" err="1" smtClean="0"/>
              <a:t>thường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trực</a:t>
            </a:r>
            <a:r>
              <a:rPr lang="en-US" sz="1600" dirty="0" smtClean="0"/>
              <a:t> </a:t>
            </a:r>
            <a:r>
              <a:rPr lang="en-US" sz="1600" dirty="0" err="1" smtClean="0"/>
              <a:t>tỉnh</a:t>
            </a:r>
            <a:r>
              <a:rPr lang="en-US" sz="1600" dirty="0" smtClean="0"/>
              <a:t> </a:t>
            </a:r>
            <a:r>
              <a:rPr lang="en-US" sz="1600" dirty="0" err="1" smtClean="0"/>
              <a:t>uỷ</a:t>
            </a:r>
            <a:r>
              <a:rPr lang="en-US" sz="1600" dirty="0" smtClean="0"/>
              <a:t> </a:t>
            </a:r>
            <a:r>
              <a:rPr lang="en-US" sz="1600" dirty="0" err="1" smtClean="0"/>
              <a:t>Thửa</a:t>
            </a:r>
            <a:r>
              <a:rPr lang="en-US" sz="1600" dirty="0" smtClean="0"/>
              <a:t> </a:t>
            </a:r>
            <a:r>
              <a:rPr lang="en-US" sz="1600" dirty="0" err="1" smtClean="0"/>
              <a:t>Thiên</a:t>
            </a:r>
            <a:r>
              <a:rPr lang="en-US" sz="1600" dirty="0" smtClean="0"/>
              <a:t> - </a:t>
            </a:r>
            <a:r>
              <a:rPr lang="en-US" sz="1600" dirty="0" err="1" smtClean="0"/>
              <a:t>Huế</a:t>
            </a:r>
            <a:r>
              <a:rPr lang="en-US" sz="1600" dirty="0" smtClean="0"/>
              <a:t>.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Ban </a:t>
            </a:r>
            <a:r>
              <a:rPr lang="en-US" sz="1600" dirty="0" err="1" smtClean="0"/>
              <a:t>chấp</a:t>
            </a:r>
            <a:r>
              <a:rPr lang="en-US" sz="1600" dirty="0" smtClean="0"/>
              <a:t> </a:t>
            </a:r>
            <a:r>
              <a:rPr lang="en-US" sz="1600" dirty="0" err="1" smtClean="0"/>
              <a:t>hành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khoá</a:t>
            </a:r>
            <a:r>
              <a:rPr lang="en-US" sz="1600" dirty="0" smtClean="0"/>
              <a:t> 3.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1994 </a:t>
            </a:r>
            <a:r>
              <a:rPr lang="en-US" sz="1600" dirty="0" err="1" smtClean="0"/>
              <a:t>ra</a:t>
            </a:r>
            <a:r>
              <a:rPr lang="en-US" sz="1600" dirty="0" smtClean="0"/>
              <a:t> </a:t>
            </a:r>
            <a:r>
              <a:rPr lang="en-US" sz="1600" dirty="0" err="1" smtClean="0"/>
              <a:t>Hà</a:t>
            </a:r>
            <a:r>
              <a:rPr lang="en-US" sz="1600" dirty="0" smtClean="0"/>
              <a:t> </a:t>
            </a:r>
            <a:r>
              <a:rPr lang="en-US" sz="1600" dirty="0" err="1" smtClean="0"/>
              <a:t>Nội</a:t>
            </a:r>
            <a:r>
              <a:rPr lang="en-US" sz="1600" dirty="0" smtClean="0"/>
              <a:t>, </a:t>
            </a:r>
            <a:r>
              <a:rPr lang="en-US" sz="1600" dirty="0" err="1" smtClean="0"/>
              <a:t>làm</a:t>
            </a:r>
            <a:r>
              <a:rPr lang="en-US" sz="1600" dirty="0" smtClean="0"/>
              <a:t> </a:t>
            </a:r>
            <a:r>
              <a:rPr lang="en-US" sz="1600" dirty="0" err="1" smtClean="0"/>
              <a:t>thứ</a:t>
            </a:r>
            <a:r>
              <a:rPr lang="en-US" sz="1600" dirty="0" smtClean="0"/>
              <a:t> </a:t>
            </a:r>
            <a:r>
              <a:rPr lang="en-US" sz="1600" dirty="0" err="1" smtClean="0"/>
              <a:t>trưởng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Bô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hoá</a:t>
            </a:r>
            <a:r>
              <a:rPr lang="en-US" sz="1600" dirty="0" smtClean="0"/>
              <a:t> -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tin.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1995,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làm</a:t>
            </a:r>
            <a:r>
              <a:rPr lang="en-US" sz="1600" dirty="0" smtClean="0"/>
              <a:t> </a:t>
            </a:r>
            <a:r>
              <a:rPr lang="en-US" sz="1600" dirty="0" err="1" smtClean="0"/>
              <a:t>Tổng</a:t>
            </a:r>
            <a:r>
              <a:rPr lang="en-US" sz="1600" dirty="0" smtClean="0"/>
              <a:t> </a:t>
            </a:r>
            <a:r>
              <a:rPr lang="en-US" sz="1600" dirty="0" err="1" smtClean="0"/>
              <a:t>Thư</a:t>
            </a:r>
            <a:r>
              <a:rPr lang="en-US" sz="1600" dirty="0" smtClean="0"/>
              <a:t> </a:t>
            </a:r>
            <a:r>
              <a:rPr lang="en-US" sz="1600" dirty="0" err="1" smtClean="0"/>
              <a:t>ký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</a:t>
            </a:r>
            <a:r>
              <a:rPr lang="en-US" sz="1600" dirty="0" err="1" smtClean="0"/>
              <a:t>khóa</a:t>
            </a:r>
            <a:r>
              <a:rPr lang="en-US" sz="1600" dirty="0" smtClean="0"/>
              <a:t> 5. </a:t>
            </a:r>
            <a:br>
              <a:rPr lang="en-US" sz="1600" dirty="0" smtClean="0"/>
            </a:br>
            <a:r>
              <a:rPr lang="en-US" sz="1600" dirty="0" err="1" smtClean="0"/>
              <a:t>Năm</a:t>
            </a:r>
            <a:r>
              <a:rPr lang="en-US" sz="1600" dirty="0" smtClean="0"/>
              <a:t> 1996,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Đại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Đảng</a:t>
            </a:r>
            <a:r>
              <a:rPr lang="en-US" sz="1600" dirty="0" smtClean="0"/>
              <a:t> </a:t>
            </a:r>
            <a:r>
              <a:rPr lang="en-US" sz="1600" dirty="0" err="1" smtClean="0"/>
              <a:t>toàn</a:t>
            </a:r>
            <a:r>
              <a:rPr lang="en-US" sz="1600" dirty="0" smtClean="0"/>
              <a:t> </a:t>
            </a:r>
            <a:r>
              <a:rPr lang="en-US" sz="1600" dirty="0" err="1" smtClean="0"/>
              <a:t>quốc</a:t>
            </a:r>
            <a:r>
              <a:rPr lang="en-US" sz="1600" dirty="0" smtClean="0"/>
              <a:t> </a:t>
            </a:r>
            <a:r>
              <a:rPr lang="en-US" sz="1600" dirty="0" err="1" smtClean="0"/>
              <a:t>lần</a:t>
            </a:r>
            <a:r>
              <a:rPr lang="en-US" sz="1600" dirty="0" smtClean="0"/>
              <a:t> </a:t>
            </a:r>
            <a:r>
              <a:rPr lang="en-US" sz="1600" dirty="0" err="1" smtClean="0"/>
              <a:t>thứ</a:t>
            </a:r>
            <a:r>
              <a:rPr lang="en-US" sz="1600" dirty="0" smtClean="0"/>
              <a:t> 8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vào</a:t>
            </a:r>
            <a:r>
              <a:rPr lang="en-US" sz="1600" dirty="0" smtClean="0"/>
              <a:t> Ban </a:t>
            </a:r>
            <a:r>
              <a:rPr lang="en-US" sz="1600" dirty="0" err="1" smtClean="0"/>
              <a:t>chấp</a:t>
            </a:r>
            <a:r>
              <a:rPr lang="en-US" sz="1600" dirty="0" smtClean="0"/>
              <a:t> </a:t>
            </a:r>
            <a:r>
              <a:rPr lang="en-US" sz="1600" dirty="0" err="1" smtClean="0"/>
              <a:t>hành</a:t>
            </a:r>
            <a:r>
              <a:rPr lang="en-US" sz="1600" dirty="0" smtClean="0"/>
              <a:t> </a:t>
            </a:r>
            <a:r>
              <a:rPr lang="en-US" sz="1600" dirty="0" err="1" smtClean="0"/>
              <a:t>Trung</a:t>
            </a:r>
            <a:r>
              <a:rPr lang="en-US" sz="1600" dirty="0" smtClean="0"/>
              <a:t> </a:t>
            </a:r>
            <a:r>
              <a:rPr lang="en-US" sz="1600" dirty="0" err="1" smtClean="0"/>
              <a:t>ương</a:t>
            </a:r>
            <a:r>
              <a:rPr lang="en-US" sz="1600" dirty="0" smtClean="0"/>
              <a:t> </a:t>
            </a:r>
            <a:r>
              <a:rPr lang="en-US" sz="1600" dirty="0" err="1" smtClean="0"/>
              <a:t>Đảng</a:t>
            </a:r>
            <a:r>
              <a:rPr lang="en-US" sz="1600" dirty="0" smtClean="0"/>
              <a:t>. </a:t>
            </a:r>
            <a:r>
              <a:rPr lang="en-US" sz="1600" dirty="0" err="1" smtClean="0"/>
              <a:t>Đại</a:t>
            </a:r>
            <a:r>
              <a:rPr lang="en-US" sz="1600" dirty="0" smtClean="0"/>
              <a:t> </a:t>
            </a:r>
            <a:r>
              <a:rPr lang="en-US" sz="1600" dirty="0" err="1" smtClean="0"/>
              <a:t>biểu</a:t>
            </a:r>
            <a:r>
              <a:rPr lang="en-US" sz="1600" dirty="0" smtClean="0"/>
              <a:t> </a:t>
            </a:r>
            <a:r>
              <a:rPr lang="en-US" sz="1600" dirty="0" err="1" smtClean="0"/>
              <a:t>Quốc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nước</a:t>
            </a:r>
            <a:r>
              <a:rPr lang="en-US" sz="1600" dirty="0" smtClean="0"/>
              <a:t> </a:t>
            </a:r>
            <a:r>
              <a:rPr lang="en-US" sz="1600" dirty="0" err="1" smtClean="0"/>
              <a:t>Cộng</a:t>
            </a:r>
            <a:r>
              <a:rPr lang="en-US" sz="1600" dirty="0" smtClean="0"/>
              <a:t> </a:t>
            </a:r>
            <a:r>
              <a:rPr lang="en-US" sz="1600" dirty="0" err="1" smtClean="0"/>
              <a:t>hoà</a:t>
            </a:r>
            <a:r>
              <a:rPr lang="en-US" sz="1600" dirty="0" smtClean="0"/>
              <a:t> </a:t>
            </a:r>
            <a:r>
              <a:rPr lang="en-US" sz="1600" dirty="0" err="1" smtClean="0"/>
              <a:t>xã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nghĩa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(</a:t>
            </a:r>
            <a:r>
              <a:rPr lang="en-US" sz="1600" dirty="0" err="1" smtClean="0"/>
              <a:t>khoá</a:t>
            </a:r>
            <a:r>
              <a:rPr lang="en-US" sz="1600" dirty="0" smtClean="0"/>
              <a:t> X),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trưởng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hóa</a:t>
            </a:r>
            <a:r>
              <a:rPr lang="en-US" sz="1600" dirty="0" smtClean="0"/>
              <a:t>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tin. </a:t>
            </a:r>
            <a:br>
              <a:rPr lang="en-US" sz="1600" dirty="0" smtClean="0"/>
            </a:br>
            <a:r>
              <a:rPr lang="en-US" sz="1600" dirty="0" err="1" smtClean="0"/>
              <a:t>Ông</a:t>
            </a:r>
            <a:r>
              <a:rPr lang="en-US" sz="1600" dirty="0" smtClean="0"/>
              <a:t>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giải</a:t>
            </a:r>
            <a:r>
              <a:rPr lang="en-US" sz="1600" dirty="0" smtClean="0"/>
              <a:t> </a:t>
            </a:r>
            <a:r>
              <a:rPr lang="en-US" sz="1600" dirty="0" err="1" smtClean="0"/>
              <a:t>thưởng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</a:t>
            </a:r>
            <a:r>
              <a:rPr lang="en-US" sz="1600" dirty="0" err="1" smtClean="0"/>
              <a:t>với</a:t>
            </a:r>
            <a:r>
              <a:rPr lang="en-US" sz="1600" dirty="0" smtClean="0"/>
              <a:t> </a:t>
            </a:r>
            <a:r>
              <a:rPr lang="en-US" sz="1600" dirty="0" err="1" smtClean="0"/>
              <a:t>tập</a:t>
            </a:r>
            <a:r>
              <a:rPr lang="en-US" sz="1600" dirty="0" smtClean="0"/>
              <a:t> </a:t>
            </a:r>
            <a:r>
              <a:rPr lang="en-US" sz="1600" dirty="0" err="1" smtClean="0"/>
              <a:t>thơ</a:t>
            </a:r>
            <a:r>
              <a:rPr lang="en-US" sz="1600" dirty="0" smtClean="0"/>
              <a:t> </a:t>
            </a:r>
            <a:r>
              <a:rPr lang="en-US" sz="1600" dirty="0" err="1" smtClean="0"/>
              <a:t>Ngôi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ngọn</a:t>
            </a:r>
            <a:r>
              <a:rPr lang="en-US" sz="1600" dirty="0" smtClean="0"/>
              <a:t> </a:t>
            </a:r>
            <a:r>
              <a:rPr lang="en-US" sz="1600" dirty="0" err="1" smtClean="0"/>
              <a:t>lửa</a:t>
            </a:r>
            <a:r>
              <a:rPr lang="en-US" sz="1600" dirty="0" smtClean="0"/>
              <a:t> </a:t>
            </a:r>
            <a:r>
              <a:rPr lang="en-US" sz="1600" dirty="0" err="1" smtClean="0"/>
              <a:t>ấm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693277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giấc ngủ em nghiêng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13063" y="2803525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ngoan em đừng làm mẹ mỏi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 em nằm trên lưng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</p:spTree>
    <p:extLst>
      <p:ext uri="{BB962C8B-B14F-4D97-AF65-F5344CB8AC3E}">
        <p14:creationId xmlns:p14="http://schemas.microsoft.com/office/powerpoint/2010/main" val="214661135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03A0B84E-68EE-4248-BD77-633DFC41B47B}"/>
              </a:ext>
            </a:extLst>
          </p:cNvPr>
          <p:cNvSpPr/>
          <p:nvPr/>
        </p:nvSpPr>
        <p:spPr>
          <a:xfrm>
            <a:off x="1981200" y="3008628"/>
            <a:ext cx="5638800" cy="223996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0D4603-8CCA-48C9-974E-62D769F18091}"/>
              </a:ext>
            </a:extLst>
          </p:cNvPr>
          <p:cNvSpPr txBox="1"/>
          <p:nvPr/>
        </p:nvSpPr>
        <p:spPr>
          <a:xfrm>
            <a:off x="685800" y="1114080"/>
            <a:ext cx="7701390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417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giấc ngủ em nghiêng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13063" y="2803525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ngoan em đừng làm mẹ mỏi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 em nằm trên lưng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1A0ED11-C2DE-444C-A641-E1E9F8E5281E}"/>
              </a:ext>
            </a:extLst>
          </p:cNvPr>
          <p:cNvSpPr/>
          <p:nvPr/>
        </p:nvSpPr>
        <p:spPr>
          <a:xfrm>
            <a:off x="363046" y="734538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1A0ED11-C2DE-444C-A641-E1E9F8E5281E}"/>
              </a:ext>
            </a:extLst>
          </p:cNvPr>
          <p:cNvSpPr/>
          <p:nvPr/>
        </p:nvSpPr>
        <p:spPr>
          <a:xfrm>
            <a:off x="347124" y="3977150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75728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7"/>
          <p:cNvSpPr>
            <a:spLocks noChangeShapeType="1"/>
          </p:cNvSpPr>
          <p:nvPr/>
        </p:nvSpPr>
        <p:spPr bwMode="auto">
          <a:xfrm>
            <a:off x="4247357" y="-319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80772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hổi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325" name="Line 3"/>
          <p:cNvSpPr>
            <a:spLocks noChangeShapeType="1"/>
          </p:cNvSpPr>
          <p:nvPr/>
        </p:nvSpPr>
        <p:spPr bwMode="auto">
          <a:xfrm flipH="1">
            <a:off x="3815255" y="199503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Line 3"/>
          <p:cNvSpPr>
            <a:spLocks noChangeShapeType="1"/>
          </p:cNvSpPr>
          <p:nvPr/>
        </p:nvSpPr>
        <p:spPr bwMode="auto">
          <a:xfrm flipH="1">
            <a:off x="3081502" y="247684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Line 3"/>
          <p:cNvSpPr>
            <a:spLocks noChangeShapeType="1"/>
          </p:cNvSpPr>
          <p:nvPr/>
        </p:nvSpPr>
        <p:spPr bwMode="auto">
          <a:xfrm flipH="1">
            <a:off x="2587625" y="300520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Line 3"/>
          <p:cNvSpPr>
            <a:spLocks noChangeShapeType="1"/>
          </p:cNvSpPr>
          <p:nvPr/>
        </p:nvSpPr>
        <p:spPr bwMode="auto">
          <a:xfrm flipH="1">
            <a:off x="3002018" y="353094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 flipH="1">
            <a:off x="2587625" y="150156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927430" y="541284"/>
            <a:ext cx="631157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71" b="1" dirty="0" err="1" smtClean="0">
                <a:solidFill>
                  <a:srgbClr val="002060"/>
                </a:solidFill>
              </a:rPr>
              <a:t>Nêu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cách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ngắt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nhịp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các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câu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thơ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sau</a:t>
            </a:r>
            <a:endParaRPr lang="en-US" sz="2571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  <p:bldP spid="13326" grpId="0" animBg="1"/>
      <p:bldP spid="13327" grpId="0" animBg="1"/>
      <p:bldP spid="13328" grpId="0" animBg="1"/>
      <p:bldP spid="1333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1661</Words>
  <Application>Microsoft Office PowerPoint</Application>
  <PresentationFormat>On-screen Show (4:3)</PresentationFormat>
  <Paragraphs>222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SimSun</vt:lpstr>
      <vt:lpstr>.VnAristote</vt:lpstr>
      <vt:lpstr>Arial</vt:lpstr>
      <vt:lpstr>Calibri</vt:lpstr>
      <vt:lpstr>Calibri Light</vt:lpstr>
      <vt:lpstr>Gill Sans MT</vt:lpstr>
      <vt:lpstr>HP001 4H bold</vt:lpstr>
      <vt:lpstr>Times New Roman</vt:lpstr>
      <vt:lpstr>VNI-Times</vt:lpstr>
      <vt:lpstr>Wingdings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Administrator</cp:lastModifiedBy>
  <cp:revision>61</cp:revision>
  <dcterms:created xsi:type="dcterms:W3CDTF">2020-04-13T04:20:25Z</dcterms:created>
  <dcterms:modified xsi:type="dcterms:W3CDTF">2022-02-14T15:51:03Z</dcterms:modified>
</cp:coreProperties>
</file>