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av" ContentType="audio/x-wav"/>
  <Default Extension="gif" ContentType="image/gif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88" r:id="rId3"/>
    <p:sldId id="279" r:id="rId4"/>
    <p:sldId id="257" r:id="rId5"/>
    <p:sldId id="295" r:id="rId6"/>
    <p:sldId id="259" r:id="rId7"/>
    <p:sldId id="261" r:id="rId8"/>
    <p:sldId id="268" r:id="rId10"/>
    <p:sldId id="293" r:id="rId11"/>
    <p:sldId id="272" r:id="rId12"/>
    <p:sldId id="280" r:id="rId13"/>
    <p:sldId id="281" r:id="rId14"/>
    <p:sldId id="282" r:id="rId15"/>
    <p:sldId id="271" r:id="rId16"/>
    <p:sldId id="274" r:id="rId17"/>
    <p:sldId id="269" r:id="rId18"/>
    <p:sldId id="277" r:id="rId19"/>
    <p:sldId id="283" r:id="rId20"/>
    <p:sldId id="266" r:id="rId21"/>
    <p:sldId id="276" r:id="rId22"/>
    <p:sldId id="278" r:id="rId23"/>
  </p:sldIdLst>
  <p:sldSz cx="109728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131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 autoAdjust="0"/>
    <p:restoredTop sz="94660"/>
  </p:normalViewPr>
  <p:slideViewPr>
    <p:cSldViewPr>
      <p:cViewPr varScale="1">
        <p:scale>
          <a:sx n="70" d="100"/>
          <a:sy n="70" d="100"/>
        </p:scale>
        <p:origin x="984" y="72"/>
      </p:cViewPr>
      <p:guideLst>
        <p:guide orient="horz" pos="2160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20D56-F639-42E8-A659-A228D4E3387A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D62B7-4080-479C-988C-6E44AC8345D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62B7-4080-479C-988C-6E44AC8345DB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 hasCustomPrompt="1"/>
          </p:nvPr>
        </p:nvSpPr>
        <p:spPr>
          <a:xfrm>
            <a:off x="822960" y="2130426"/>
            <a:ext cx="932688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 hasCustomPrompt="1"/>
          </p:nvPr>
        </p:nvSpPr>
        <p:spPr>
          <a:xfrm>
            <a:off x="1645920" y="3886200"/>
            <a:ext cx="76809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0378-25E8-40DE-B8FF-989BDA155F2B}" type="datetimeFigureOut">
              <a:rPr lang="vi-VN" smtClean="0"/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DAC2-EE06-4418-B692-4B00D4FF43DE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0378-25E8-40DE-B8FF-989BDA155F2B}" type="datetimeFigureOut">
              <a:rPr lang="vi-VN" smtClean="0"/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DAC2-EE06-4418-B692-4B00D4FF43DE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 hasCustomPrompt="1"/>
          </p:nvPr>
        </p:nvSpPr>
        <p:spPr>
          <a:xfrm>
            <a:off x="7955280" y="274639"/>
            <a:ext cx="246888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548640" y="274639"/>
            <a:ext cx="722376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0378-25E8-40DE-B8FF-989BDA155F2B}" type="datetimeFigureOut">
              <a:rPr lang="vi-VN" smtClean="0"/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DAC2-EE06-4418-B692-4B00D4FF43DE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0378-25E8-40DE-B8FF-989BDA155F2B}" type="datetimeFigureOut">
              <a:rPr lang="vi-VN" smtClean="0"/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DAC2-EE06-4418-B692-4B00D4FF43DE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866776" y="4406901"/>
            <a:ext cx="932688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866776" y="2906713"/>
            <a:ext cx="932688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0378-25E8-40DE-B8FF-989BDA155F2B}" type="datetimeFigureOut">
              <a:rPr lang="vi-VN" smtClean="0"/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DAC2-EE06-4418-B692-4B00D4FF43DE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 hasCustomPrompt="1"/>
          </p:nvPr>
        </p:nvSpPr>
        <p:spPr>
          <a:xfrm>
            <a:off x="548640" y="1600201"/>
            <a:ext cx="48463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5577840" y="1600201"/>
            <a:ext cx="48463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0378-25E8-40DE-B8FF-989BDA155F2B}" type="datetimeFigureOut">
              <a:rPr lang="vi-VN" smtClean="0"/>
            </a:fld>
            <a:endParaRPr lang="vi-VN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DAC2-EE06-4418-B692-4B00D4FF43DE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548640" y="1535113"/>
            <a:ext cx="484822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548640" y="2174875"/>
            <a:ext cx="484822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 hasCustomPrompt="1"/>
          </p:nvPr>
        </p:nvSpPr>
        <p:spPr>
          <a:xfrm>
            <a:off x="5574031" y="1535113"/>
            <a:ext cx="48501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 hasCustomPrompt="1"/>
          </p:nvPr>
        </p:nvSpPr>
        <p:spPr>
          <a:xfrm>
            <a:off x="5574031" y="2174875"/>
            <a:ext cx="48501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0378-25E8-40DE-B8FF-989BDA155F2B}" type="datetimeFigureOut">
              <a:rPr lang="vi-VN" smtClean="0"/>
            </a:fld>
            <a:endParaRPr lang="vi-VN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DAC2-EE06-4418-B692-4B00D4FF43DE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0378-25E8-40DE-B8FF-989BDA155F2B}" type="datetimeFigureOut">
              <a:rPr lang="vi-VN" smtClean="0"/>
            </a:fld>
            <a:endParaRPr lang="vi-VN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DAC2-EE06-4418-B692-4B00D4FF43DE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0378-25E8-40DE-B8FF-989BDA155F2B}" type="datetimeFigureOut">
              <a:rPr lang="vi-VN" smtClean="0"/>
            </a:fld>
            <a:endParaRPr lang="vi-VN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DAC2-EE06-4418-B692-4B00D4FF43DE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548640" y="273050"/>
            <a:ext cx="360997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>
          <a:xfrm>
            <a:off x="4290060" y="273051"/>
            <a:ext cx="61341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548640" y="1435101"/>
            <a:ext cx="360997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0378-25E8-40DE-B8FF-989BDA155F2B}" type="datetimeFigureOut">
              <a:rPr lang="vi-VN" smtClean="0"/>
            </a:fld>
            <a:endParaRPr lang="vi-VN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DAC2-EE06-4418-B692-4B00D4FF43DE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2150746" y="4800600"/>
            <a:ext cx="658368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150746" y="612775"/>
            <a:ext cx="658368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2150746" y="5367338"/>
            <a:ext cx="658368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0378-25E8-40DE-B8FF-989BDA155F2B}" type="datetimeFigureOut">
              <a:rPr lang="vi-VN" smtClean="0"/>
            </a:fld>
            <a:endParaRPr lang="vi-VN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DAC2-EE06-4418-B692-4B00D4FF43DE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548640" y="1600201"/>
            <a:ext cx="98755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548640" y="6356351"/>
            <a:ext cx="256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20378-25E8-40DE-B8FF-989BDA155F2B}" type="datetimeFigureOut">
              <a:rPr lang="vi-VN" smtClean="0"/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749040" y="6356351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7863840" y="6356351"/>
            <a:ext cx="256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3DAC2-EE06-4418-B692-4B00D4FF43DE}" type="slidenum">
              <a:rPr lang="vi-VN" smtClean="0"/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6.xml"/></Relationships>
</file>

<file path=ppt/slides/_rels/slide1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audio" Target="../media/audio2.wav"/><Relationship Id="rId4" Type="http://schemas.openxmlformats.org/officeDocument/2006/relationships/slide" Target="slide15.xml"/><Relationship Id="rId3" Type="http://schemas.openxmlformats.org/officeDocument/2006/relationships/image" Target="../media/image11.GIF"/><Relationship Id="rId2" Type="http://schemas.openxmlformats.org/officeDocument/2006/relationships/slide" Target="slide3.xml"/><Relationship Id="rId1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9.GIF"/><Relationship Id="rId1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" Target="slide18.xml"/><Relationship Id="rId1" Type="http://schemas.openxmlformats.org/officeDocument/2006/relationships/slide" Target="slid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7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slide" Target="slide15.xml"/><Relationship Id="rId4" Type="http://schemas.openxmlformats.org/officeDocument/2006/relationships/image" Target="../media/image7.emf"/><Relationship Id="rId3" Type="http://schemas.openxmlformats.org/officeDocument/2006/relationships/oleObject" Target="../embeddings/oleObject1.bin"/><Relationship Id="rId2" Type="http://schemas.openxmlformats.org/officeDocument/2006/relationships/image" Target="../media/image6.GIF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548640" y="1295400"/>
            <a:ext cx="9875520" cy="685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KHOA HỌC:</a:t>
            </a:r>
            <a:endParaRPr lang="en-US" sz="3600" b="1" kern="10" dirty="0">
              <a:ln w="9525">
                <a:solidFill>
                  <a:srgbClr val="FF00FF"/>
                </a:solidFill>
                <a:rou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  <a:p>
            <a:pPr algn="ctr">
              <a:defRPr/>
            </a:pPr>
            <a:endParaRPr lang="en-US" sz="3600" b="1" kern="10" dirty="0">
              <a:ln w="9525">
                <a:solidFill>
                  <a:srgbClr val="FF00FF"/>
                </a:solidFill>
                <a:rou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  <a:p>
            <a:pPr algn="ctr">
              <a:defRPr/>
            </a:pP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endParaRPr lang="en-US" sz="3600" b="1" kern="10" dirty="0">
              <a:ln w="9525">
                <a:solidFill>
                  <a:srgbClr val="FF00FF"/>
                </a:solidFill>
                <a:rou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  <a:p>
            <a:pPr algn="ctr">
              <a:defRPr/>
            </a:pPr>
            <a:endParaRPr lang="en-US" sz="3600" b="1" kern="10" dirty="0">
              <a:ln w="9525">
                <a:solidFill>
                  <a:srgbClr val="FF00FF"/>
                </a:solidFill>
                <a:rou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0282" y="1412777"/>
            <a:ext cx="9677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vỏ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1684378" y="3429000"/>
            <a:ext cx="7604045" cy="2808312"/>
          </a:xfrm>
          <a:prstGeom prst="cloudCallout">
            <a:avLst>
              <a:gd name="adj1" fmla="val 33680"/>
              <a:gd name="adj2" fmla="val -90071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vỏ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463" y="1203441"/>
            <a:ext cx="913537" cy="11884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3554" y="260648"/>
            <a:ext cx="83817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endParaRPr lang="vi-V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xplosion 2 2"/>
          <p:cNvSpPr/>
          <p:nvPr/>
        </p:nvSpPr>
        <p:spPr>
          <a:xfrm>
            <a:off x="647462" y="1707198"/>
            <a:ext cx="10023514" cy="4890154"/>
          </a:xfrm>
          <a:prstGeom prst="irregularSeal2">
            <a:avLst/>
          </a:prstGeom>
          <a:solidFill>
            <a:schemeClr val="accent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34"/>
            <a:ext cx="2030016" cy="14040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4907" y="1340768"/>
            <a:ext cx="99371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endParaRPr lang="vi-VN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716" y="3429000"/>
            <a:ext cx="924582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4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4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4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4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4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</a:t>
            </a:r>
            <a:r>
              <a:rPr lang="en-US" sz="4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4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4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4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</a:t>
            </a:r>
            <a:r>
              <a:rPr lang="en-US" sz="4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4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4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4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0" descr="dauHoi xanh"/>
          <p:cNvPicPr>
            <a:picLocks noChangeAspect="1" noChangeArrowheads="1" noCrop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26" y="1507614"/>
            <a:ext cx="630556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414" y="1772816"/>
            <a:ext cx="10628381" cy="34778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nl-NL" sz="4400" b="1" u="sng" dirty="0" smtClean="0">
                <a:solidFill>
                  <a:schemeClr val="accent6"/>
                </a:solidFill>
                <a:latin typeface="Times New Roman" panose="02020603050405020304"/>
                <a:ea typeface="Times New Roman" panose="02020603050405020304"/>
              </a:rPr>
              <a:t>KẾT LUẬN</a:t>
            </a:r>
            <a:endParaRPr lang="nl-NL" sz="3600" b="1" dirty="0" smtClean="0">
              <a:solidFill>
                <a:schemeClr val="accent6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/>
            <a:r>
              <a:rPr lang="nl-NL" sz="3600" b="1" dirty="0" smtClean="0">
                <a:latin typeface="Times New Roman" panose="02020603050405020304"/>
                <a:ea typeface="Times New Roman" panose="02020603050405020304"/>
              </a:rPr>
              <a:t>    </a:t>
            </a:r>
            <a:r>
              <a:rPr lang="nl-NL" sz="4400" b="1" i="1" dirty="0" smtClean="0">
                <a:solidFill>
                  <a:schemeClr val="tx2"/>
                </a:solidFill>
                <a:latin typeface="Times New Roman" panose="02020603050405020304"/>
                <a:ea typeface="Times New Roman" panose="02020603050405020304"/>
              </a:rPr>
              <a:t>Khi </a:t>
            </a:r>
            <a:r>
              <a:rPr lang="nl-NL" sz="4400" b="1" i="1" dirty="0">
                <a:solidFill>
                  <a:schemeClr val="tx2"/>
                </a:solidFill>
                <a:latin typeface="Times New Roman" panose="02020603050405020304"/>
                <a:ea typeface="Times New Roman" panose="02020603050405020304"/>
              </a:rPr>
              <a:t>gặp vật cản sáng, ánh sáng không truyền qua được nên phía sau vật có một vùng không nhận được ánh sáng truyền tới, đó chính là vùng bóng tối.</a:t>
            </a:r>
            <a:endParaRPr lang="vi-VN" sz="4400" b="1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44622" y="807621"/>
            <a:ext cx="405752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en-US" sz="44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46: </a:t>
            </a:r>
            <a:r>
              <a:rPr lang="en-US" sz="44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4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endParaRPr lang="en-US" sz="4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14284" y="345957"/>
            <a:ext cx="14414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en-US" sz="2400" b="1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400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0"/>
          <p:cNvSpPr txBox="1">
            <a:spLocks noChangeArrowheads="1"/>
          </p:cNvSpPr>
          <p:nvPr/>
        </p:nvSpPr>
        <p:spPr bwMode="auto">
          <a:xfrm>
            <a:off x="277445" y="476673"/>
            <a:ext cx="106527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Group 82"/>
          <p:cNvGraphicFramePr/>
          <p:nvPr/>
        </p:nvGraphicFramePr>
        <p:xfrm>
          <a:off x="559973" y="2348880"/>
          <a:ext cx="9875520" cy="3121026"/>
        </p:xfrm>
        <a:graphic>
          <a:graphicData uri="http://schemas.openxmlformats.org/drawingml/2006/table">
            <a:tbl>
              <a:tblPr/>
              <a:tblGrid>
                <a:gridCol w="4937760"/>
                <a:gridCol w="4937760"/>
              </a:tblGrid>
              <a:tr h="518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Thí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nghiệm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9728" marR="109728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9728" marR="10972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Chiếu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đèn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pin ở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phía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trên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chiếc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bút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bi.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9728" marR="109728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9728" marR="10972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3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Chiếu đèn pin ở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phía bên phải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chiếc bút bi.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9728" marR="109728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9728" marR="10972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Chiếu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đèn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pin ở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phía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bên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trái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chiếc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bút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bi.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9728" marR="109728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9728" marR="10972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AutoShape 83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10424160" y="6172200"/>
            <a:ext cx="457200" cy="3810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84"/>
          <p:cNvSpPr txBox="1">
            <a:spLocks noChangeArrowheads="1"/>
          </p:cNvSpPr>
          <p:nvPr/>
        </p:nvSpPr>
        <p:spPr bwMode="auto">
          <a:xfrm>
            <a:off x="3840480" y="1628801"/>
            <a:ext cx="310896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PHIẾU HỌC TẬP 2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1"/>
          <p:cNvGrpSpPr/>
          <p:nvPr/>
        </p:nvGrpSpPr>
        <p:grpSpPr bwMode="auto">
          <a:xfrm rot="-527118">
            <a:off x="4903470" y="4722813"/>
            <a:ext cx="731520" cy="228600"/>
            <a:chOff x="3552" y="528"/>
            <a:chExt cx="1467" cy="462"/>
          </a:xfrm>
        </p:grpSpPr>
        <p:sp>
          <p:nvSpPr>
            <p:cNvPr id="3" name="Oval 34"/>
            <p:cNvSpPr>
              <a:spLocks noChangeArrowheads="1"/>
            </p:cNvSpPr>
            <p:nvPr/>
          </p:nvSpPr>
          <p:spPr bwMode="auto">
            <a:xfrm rot="618644" flipH="1">
              <a:off x="3600" y="528"/>
              <a:ext cx="1419" cy="462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C0C0C0"/>
              </a:solidFill>
              <a:rou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" name="Rectangle 35"/>
            <p:cNvSpPr>
              <a:spLocks noChangeArrowheads="1"/>
            </p:cNvSpPr>
            <p:nvPr/>
          </p:nvSpPr>
          <p:spPr bwMode="auto">
            <a:xfrm rot="618644" flipH="1">
              <a:off x="3552" y="864"/>
              <a:ext cx="1419" cy="74"/>
            </a:xfrm>
            <a:prstGeom prst="rect">
              <a:avLst/>
            </a:prstGeom>
            <a:solidFill>
              <a:srgbClr val="C0C0C0"/>
            </a:solidFill>
            <a:ln w="38100" cmpd="dbl">
              <a:solidFill>
                <a:srgbClr val="C0C0C0"/>
              </a:solidFill>
              <a:miter lim="800000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" name="Group 4"/>
          <p:cNvGrpSpPr/>
          <p:nvPr/>
        </p:nvGrpSpPr>
        <p:grpSpPr bwMode="auto">
          <a:xfrm>
            <a:off x="5029200" y="533400"/>
            <a:ext cx="548640" cy="4457700"/>
            <a:chOff x="7200" y="360"/>
            <a:chExt cx="1800" cy="10620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7200" y="360"/>
              <a:ext cx="1800" cy="90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FF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7200" y="1260"/>
              <a:ext cx="1800" cy="9720"/>
            </a:xfrm>
            <a:prstGeom prst="downArrow">
              <a:avLst>
                <a:gd name="adj1" fmla="val 50000"/>
                <a:gd name="adj2" fmla="val 135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7740" y="7200"/>
              <a:ext cx="720" cy="3750"/>
            </a:xfrm>
            <a:prstGeom prst="downArrow">
              <a:avLst>
                <a:gd name="adj1" fmla="val 50000"/>
                <a:gd name="adj2" fmla="val 130208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Rectangle 8" descr="Dark vertical"/>
            <p:cNvSpPr>
              <a:spLocks noChangeArrowheads="1"/>
            </p:cNvSpPr>
            <p:nvPr/>
          </p:nvSpPr>
          <p:spPr bwMode="auto">
            <a:xfrm>
              <a:off x="7200" y="1260"/>
              <a:ext cx="1800" cy="7290"/>
            </a:xfrm>
            <a:prstGeom prst="rect">
              <a:avLst/>
            </a:prstGeom>
            <a:pattFill prst="dkVert">
              <a:fgClr>
                <a:srgbClr val="FFFF00"/>
              </a:fgClr>
              <a:bgClr>
                <a:srgbClr val="FF00FF"/>
              </a:bgClr>
            </a:pattFill>
            <a:ln w="9525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8100" y="8640"/>
              <a:ext cx="0" cy="23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Rectangle 10" descr="Bouquet"/>
            <p:cNvSpPr>
              <a:spLocks noChangeArrowheads="1"/>
            </p:cNvSpPr>
            <p:nvPr/>
          </p:nvSpPr>
          <p:spPr bwMode="auto">
            <a:xfrm>
              <a:off x="7200" y="975"/>
              <a:ext cx="1800" cy="540"/>
            </a:xfrm>
            <a:prstGeom prst="rect">
              <a:avLst/>
            </a:prstGeom>
            <a:blipFill dpi="0" rotWithShape="1">
              <a:blip r:embed="rId1"/>
              <a:srcRect/>
              <a:tile tx="0" ty="0" sx="100000" sy="100000" flip="none" algn="tl"/>
            </a:blipFill>
            <a:ln w="38100" cmpd="dbl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2" name="Group 40"/>
          <p:cNvGrpSpPr/>
          <p:nvPr/>
        </p:nvGrpSpPr>
        <p:grpSpPr bwMode="auto">
          <a:xfrm rot="2385927">
            <a:off x="5463540" y="4724400"/>
            <a:ext cx="5059680" cy="1512888"/>
            <a:chOff x="2617" y="2245"/>
            <a:chExt cx="2656" cy="953"/>
          </a:xfrm>
        </p:grpSpPr>
        <p:sp>
          <p:nvSpPr>
            <p:cNvPr id="13" name="AutoShape 13"/>
            <p:cNvSpPr>
              <a:spLocks noChangeArrowheads="1"/>
            </p:cNvSpPr>
            <p:nvPr/>
          </p:nvSpPr>
          <p:spPr bwMode="auto">
            <a:xfrm rot="4138661" flipH="1">
              <a:off x="3878" y="1570"/>
              <a:ext cx="120" cy="2641"/>
            </a:xfrm>
            <a:prstGeom prst="downArrow">
              <a:avLst>
                <a:gd name="adj1" fmla="val 50000"/>
                <a:gd name="adj2" fmla="val 550208"/>
              </a:avLst>
            </a:prstGeom>
            <a:solidFill>
              <a:srgbClr val="C0C0C0"/>
            </a:solidFill>
            <a:ln w="9525">
              <a:solidFill>
                <a:srgbClr val="C0C0C0"/>
              </a:solidFill>
              <a:miter lim="800000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AutoShape 14"/>
            <p:cNvSpPr>
              <a:spLocks noChangeArrowheads="1"/>
            </p:cNvSpPr>
            <p:nvPr/>
          </p:nvSpPr>
          <p:spPr bwMode="auto">
            <a:xfrm rot="4138661" flipH="1">
              <a:off x="3233" y="2645"/>
              <a:ext cx="48" cy="1019"/>
            </a:xfrm>
            <a:prstGeom prst="downArrow">
              <a:avLst>
                <a:gd name="adj1" fmla="val 50000"/>
                <a:gd name="adj2" fmla="val 530729"/>
              </a:avLst>
            </a:prstGeom>
            <a:solidFill>
              <a:srgbClr val="C0C0C0"/>
            </a:solidFill>
            <a:ln w="9525">
              <a:solidFill>
                <a:srgbClr val="C0C0C0"/>
              </a:solidFill>
              <a:miter lim="800000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 rot="4138661" flipH="1">
              <a:off x="4172" y="1786"/>
              <a:ext cx="120" cy="1981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C0C0C0"/>
              </a:solidFill>
              <a:miter lim="800000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rot="4138661" flipH="1">
              <a:off x="3097" y="2880"/>
              <a:ext cx="0" cy="636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7" name="Group 18"/>
            <p:cNvGrpSpPr/>
            <p:nvPr/>
          </p:nvGrpSpPr>
          <p:grpSpPr bwMode="auto">
            <a:xfrm rot="2559232">
              <a:off x="5107" y="2245"/>
              <a:ext cx="166" cy="302"/>
              <a:chOff x="3987" y="605"/>
              <a:chExt cx="241" cy="383"/>
            </a:xfrm>
          </p:grpSpPr>
          <p:sp>
            <p:nvSpPr>
              <p:cNvPr id="18" name="Oval 12"/>
              <p:cNvSpPr>
                <a:spLocks noChangeArrowheads="1"/>
              </p:cNvSpPr>
              <p:nvPr/>
            </p:nvSpPr>
            <p:spPr bwMode="auto">
              <a:xfrm rot="1579428" flipH="1">
                <a:off x="4054" y="605"/>
                <a:ext cx="174" cy="310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rgbClr val="C0C0C0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vi-VN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 rot="1579428" flipH="1">
                <a:off x="3987" y="802"/>
                <a:ext cx="174" cy="186"/>
              </a:xfrm>
              <a:prstGeom prst="rect">
                <a:avLst/>
              </a:prstGeom>
              <a:solidFill>
                <a:srgbClr val="C0C0C0"/>
              </a:solidFill>
              <a:ln w="38100" cmpd="dbl">
                <a:solidFill>
                  <a:srgbClr val="C0C0C0"/>
                </a:solidFill>
                <a:miter lim="800000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vi-VN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20" name="Group 20"/>
          <p:cNvGrpSpPr/>
          <p:nvPr/>
        </p:nvGrpSpPr>
        <p:grpSpPr bwMode="auto">
          <a:xfrm rot="-8103296">
            <a:off x="1725930" y="3476625"/>
            <a:ext cx="2103120" cy="4057650"/>
            <a:chOff x="2766" y="605"/>
            <a:chExt cx="1462" cy="3468"/>
          </a:xfrm>
        </p:grpSpPr>
        <p:sp>
          <p:nvSpPr>
            <p:cNvPr id="21" name="AutoShape 21"/>
            <p:cNvSpPr>
              <a:spLocks noChangeArrowheads="1"/>
            </p:cNvSpPr>
            <p:nvPr/>
          </p:nvSpPr>
          <p:spPr bwMode="auto">
            <a:xfrm rot="1579428" flipH="1">
              <a:off x="3243" y="725"/>
              <a:ext cx="174" cy="3348"/>
            </a:xfrm>
            <a:prstGeom prst="downArrow">
              <a:avLst>
                <a:gd name="adj1" fmla="val 50000"/>
                <a:gd name="adj2" fmla="val 481034"/>
              </a:avLst>
            </a:prstGeom>
            <a:solidFill>
              <a:srgbClr val="C0C0C0"/>
            </a:solidFill>
            <a:ln w="9525">
              <a:solidFill>
                <a:srgbClr val="C0C0C0"/>
              </a:solidFill>
              <a:miter lim="800000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AutoShape 22"/>
            <p:cNvSpPr>
              <a:spLocks noChangeArrowheads="1"/>
            </p:cNvSpPr>
            <p:nvPr/>
          </p:nvSpPr>
          <p:spPr bwMode="auto">
            <a:xfrm rot="1579428" flipH="1">
              <a:off x="2843" y="2666"/>
              <a:ext cx="70" cy="1292"/>
            </a:xfrm>
            <a:prstGeom prst="downArrow">
              <a:avLst>
                <a:gd name="adj1" fmla="val 50000"/>
                <a:gd name="adj2" fmla="val 461429"/>
              </a:avLst>
            </a:prstGeom>
            <a:solidFill>
              <a:srgbClr val="C0C0C0"/>
            </a:solidFill>
            <a:ln w="9525">
              <a:solidFill>
                <a:srgbClr val="C0C0C0"/>
              </a:solidFill>
              <a:miter lim="800000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 rot="1579428" flipH="1">
              <a:off x="3428" y="769"/>
              <a:ext cx="174" cy="2511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C0C0C0"/>
              </a:solidFill>
              <a:miter lim="800000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rot="1579428" flipH="1">
              <a:off x="2766" y="3136"/>
              <a:ext cx="0" cy="806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25" name="Group 25"/>
            <p:cNvGrpSpPr/>
            <p:nvPr/>
          </p:nvGrpSpPr>
          <p:grpSpPr bwMode="auto">
            <a:xfrm>
              <a:off x="3987" y="605"/>
              <a:ext cx="241" cy="383"/>
              <a:chOff x="3987" y="605"/>
              <a:chExt cx="241" cy="383"/>
            </a:xfrm>
          </p:grpSpPr>
          <p:sp>
            <p:nvSpPr>
              <p:cNvPr id="26" name="Oval 26"/>
              <p:cNvSpPr>
                <a:spLocks noChangeArrowheads="1"/>
              </p:cNvSpPr>
              <p:nvPr/>
            </p:nvSpPr>
            <p:spPr bwMode="auto">
              <a:xfrm rot="1579428" flipH="1">
                <a:off x="4054" y="605"/>
                <a:ext cx="174" cy="310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rgbClr val="C0C0C0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vi-VN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" name="Rectangle 27"/>
              <p:cNvSpPr>
                <a:spLocks noChangeArrowheads="1"/>
              </p:cNvSpPr>
              <p:nvPr/>
            </p:nvSpPr>
            <p:spPr bwMode="auto">
              <a:xfrm rot="1579428" flipH="1">
                <a:off x="3987" y="802"/>
                <a:ext cx="174" cy="186"/>
              </a:xfrm>
              <a:prstGeom prst="rect">
                <a:avLst/>
              </a:prstGeom>
              <a:solidFill>
                <a:srgbClr val="C0C0C0"/>
              </a:solidFill>
              <a:ln w="38100" cmpd="dbl">
                <a:solidFill>
                  <a:srgbClr val="C0C0C0"/>
                </a:solidFill>
                <a:miter lim="800000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vi-VN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28" name="Group 41"/>
          <p:cNvGrpSpPr/>
          <p:nvPr/>
        </p:nvGrpSpPr>
        <p:grpSpPr bwMode="auto">
          <a:xfrm>
            <a:off x="4846320" y="-390525"/>
            <a:ext cx="914400" cy="838200"/>
            <a:chOff x="3312" y="1574"/>
            <a:chExt cx="1152" cy="1010"/>
          </a:xfrm>
        </p:grpSpPr>
        <p:pic>
          <p:nvPicPr>
            <p:cNvPr id="29" name="Picture 42" descr="sun16[1]">
              <a:hlinkClick r:id="rId2" action="ppaction://hlinksldjump"/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1574"/>
              <a:ext cx="1152" cy="1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Oval 43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546" y="1806"/>
              <a:ext cx="669" cy="53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th-TH" altLang="en-US">
                <a:latin typeface="VNI-Times" pitchFamily="2" charset="0"/>
              </a:endParaRPr>
            </a:p>
          </p:txBody>
        </p:sp>
      </p:grpSp>
      <p:sp>
        <p:nvSpPr>
          <p:cNvPr id="31" name="Text Box 44"/>
          <p:cNvSpPr txBox="1">
            <a:spLocks noChangeArrowheads="1"/>
          </p:cNvSpPr>
          <p:nvPr/>
        </p:nvSpPr>
        <p:spPr bwMode="auto">
          <a:xfrm>
            <a:off x="35213" y="1699933"/>
            <a:ext cx="4846320" cy="1815882"/>
          </a:xfrm>
          <a:prstGeom prst="rect">
            <a:avLst/>
          </a:prstGeom>
          <a:noFill/>
          <a:ln w="9525">
            <a:solidFill>
              <a:srgbClr val="56C7AA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thaiDist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2800" b="0" i="0" u="sng" strike="noStrike" kern="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</a:rPr>
              <a:t>Thí</a:t>
            </a:r>
            <a:r>
              <a:rPr kumimoji="0" lang="en-US" altLang="en-US" sz="2800" b="0" i="0" u="sng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en-US" sz="2800" b="0" i="0" u="sng" strike="noStrike" kern="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</a:rPr>
              <a:t>nghiệm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</a:rPr>
              <a:t>: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Thay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đổi</a:t>
            </a:r>
            <a:r>
              <a:rPr lang="en-US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</a:rPr>
              <a:t>phương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</a:rPr>
              <a:t>chiếu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</a:rPr>
              <a:t>sáng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của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vật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chiếu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sáng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,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đối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với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vật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cản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sáng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.</a:t>
            </a:r>
            <a:endParaRPr kumimoji="0" lang="en-US" alt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2" name="AutoShape 4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515600" y="6400800"/>
            <a:ext cx="457200" cy="457200"/>
          </a:xfrm>
          <a:prstGeom prst="actionButtonHome">
            <a:avLst/>
          </a:prstGeom>
          <a:gradFill rotWithShape="1">
            <a:gsLst>
              <a:gs pos="0">
                <a:srgbClr val="4E67C8"/>
              </a:gs>
              <a:gs pos="50000">
                <a:srgbClr val="FFFF00"/>
              </a:gs>
              <a:gs pos="100000">
                <a:srgbClr val="4E67C8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3" name="Text Box 50"/>
          <p:cNvSpPr txBox="1">
            <a:spLocks noChangeArrowheads="1"/>
          </p:cNvSpPr>
          <p:nvPr/>
        </p:nvSpPr>
        <p:spPr bwMode="auto">
          <a:xfrm>
            <a:off x="5900261" y="1734262"/>
            <a:ext cx="4206240" cy="2677656"/>
          </a:xfrm>
          <a:prstGeom prst="rect">
            <a:avLst/>
          </a:prstGeom>
          <a:noFill/>
          <a:ln w="9525">
            <a:solidFill>
              <a:srgbClr val="56C7AA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thaiDist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2800" b="0" i="0" u="sng" strike="noStrike" kern="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kumimoji="0" lang="en-US" altLang="en-US" sz="2800" b="0" i="0" u="sng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sng" strike="noStrike" kern="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cản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2" dur="1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67 0.11019 C 0.10886 0.05671 0.17605 0.0037 0.23125 0.00185 C 0.28646 0 0.34931 0.08287 0.37292 0.09884 " pathEditMode="relative" rAng="0" ptsTypes="aaA">
                                      <p:cBhvr>
                                        <p:cTn id="1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63" y="-550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 0.0625 C -0.12934 0.02893 -0.2085 -0.00417 -0.26788 0.00833 C -0.3276 0.02106 -0.38507 0.11805 -0.40833 0.14027 " pathEditMode="relative" rAng="0" ptsTypes="aaA">
                                      <p:cBhvr>
                                        <p:cTn id="3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17" y="55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0" dur="1"/>
                                        <p:tgtEl>
                                          <p:spTgt spid="31"/>
                                        </p:tgtEl>
                                      </p:cBhvr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0"/>
          <p:cNvSpPr txBox="1">
            <a:spLocks noChangeArrowheads="1"/>
          </p:cNvSpPr>
          <p:nvPr/>
        </p:nvSpPr>
        <p:spPr bwMode="auto">
          <a:xfrm>
            <a:off x="284594" y="762001"/>
            <a:ext cx="103681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Group 82"/>
          <p:cNvGraphicFramePr/>
          <p:nvPr/>
        </p:nvGraphicFramePr>
        <p:xfrm>
          <a:off x="548640" y="2923682"/>
          <a:ext cx="9875520" cy="3121026"/>
        </p:xfrm>
        <a:graphic>
          <a:graphicData uri="http://schemas.openxmlformats.org/drawingml/2006/table">
            <a:tbl>
              <a:tblPr/>
              <a:tblGrid>
                <a:gridCol w="4937760"/>
                <a:gridCol w="4937760"/>
              </a:tblGrid>
              <a:tr h="518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Thí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nghiệm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9728" marR="109728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Kết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quả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9728" marR="10972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Chiếu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đèn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pin ở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phía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trên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chiếc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bút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bi.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9728" marR="109728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9728" marR="10972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3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Chiếu đèn pin ở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phía bên phải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chiếc bút bi.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9728" marR="109728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9728" marR="10972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Chiếu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đèn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pin ở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phía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bên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trái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chiếc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bút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bi.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9728" marR="109728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9728" marR="10972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77"/>
          <p:cNvSpPr txBox="1">
            <a:spLocks noChangeArrowheads="1"/>
          </p:cNvSpPr>
          <p:nvPr/>
        </p:nvSpPr>
        <p:spPr bwMode="auto">
          <a:xfrm>
            <a:off x="5486400" y="3426619"/>
            <a:ext cx="521208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bi.</a:t>
            </a:r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79"/>
          <p:cNvSpPr txBox="1">
            <a:spLocks noChangeArrowheads="1"/>
          </p:cNvSpPr>
          <p:nvPr/>
        </p:nvSpPr>
        <p:spPr bwMode="auto">
          <a:xfrm>
            <a:off x="5483351" y="4365105"/>
            <a:ext cx="521208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ngả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81"/>
          <p:cNvSpPr txBox="1">
            <a:spLocks noChangeArrowheads="1"/>
          </p:cNvSpPr>
          <p:nvPr/>
        </p:nvSpPr>
        <p:spPr bwMode="auto">
          <a:xfrm>
            <a:off x="5486400" y="5216164"/>
            <a:ext cx="521208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ngả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utoShape 83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10424160" y="6172200"/>
            <a:ext cx="457200" cy="3810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84"/>
          <p:cNvSpPr txBox="1">
            <a:spLocks noChangeArrowheads="1"/>
          </p:cNvSpPr>
          <p:nvPr/>
        </p:nvSpPr>
        <p:spPr bwMode="auto">
          <a:xfrm>
            <a:off x="3840480" y="2270126"/>
            <a:ext cx="310896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PHIẾU HỌC TẬP 2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12022012041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044" y="2773572"/>
            <a:ext cx="50292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822960" y="1628801"/>
            <a:ext cx="98480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215414" y="3068961"/>
            <a:ext cx="53798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234881" y="4149081"/>
            <a:ext cx="55778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215414" y="4695528"/>
            <a:ext cx="5486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40" descr="dauHoi xanh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" y="1663298"/>
            <a:ext cx="630556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20"/>
          <p:cNvSpPr>
            <a:spLocks noChangeArrowheads="1"/>
          </p:cNvSpPr>
          <p:nvPr/>
        </p:nvSpPr>
        <p:spPr bwMode="auto">
          <a:xfrm>
            <a:off x="60960" y="3577482"/>
            <a:ext cx="54864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4881" y="3573017"/>
            <a:ext cx="46858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 animBg="1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88234" y="836713"/>
            <a:ext cx="1014984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* </a:t>
            </a:r>
            <a:r>
              <a:rPr 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474643" y="1916832"/>
            <a:ext cx="92354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39"/>
          <p:cNvSpPr txBox="1">
            <a:spLocks noChangeArrowheads="1"/>
          </p:cNvSpPr>
          <p:nvPr/>
        </p:nvSpPr>
        <p:spPr bwMode="auto">
          <a:xfrm>
            <a:off x="334585" y="2564905"/>
            <a:ext cx="1042416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*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44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334585" y="3717032"/>
            <a:ext cx="1033272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AutoShape 4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0241280" y="6096000"/>
            <a:ext cx="274320" cy="3810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  <p:bldP spid="8" grpId="0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2046" y="838201"/>
            <a:ext cx="10238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nl-NL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ết </a:t>
            </a:r>
            <a:r>
              <a:rPr lang="nl-NL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nl-NL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endParaRPr lang="nl-NL" sz="3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2800" b="1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nl-NL" sz="2800" b="1" dirty="0" smtClean="0">
                <a:latin typeface="Times New Roman" panose="02020603050405020304"/>
                <a:ea typeface="Times New Roman" panose="02020603050405020304"/>
              </a:rPr>
              <a:t>- </a:t>
            </a:r>
            <a:r>
              <a:rPr lang="nl-NL" sz="3600" b="1" dirty="0" smtClean="0">
                <a:solidFill>
                  <a:schemeClr val="tx2"/>
                </a:solidFill>
                <a:latin typeface="Times New Roman" panose="02020603050405020304"/>
                <a:ea typeface="Times New Roman" panose="02020603050405020304"/>
              </a:rPr>
              <a:t>Khi </a:t>
            </a:r>
            <a:r>
              <a:rPr lang="nl-NL" sz="3600" b="1" dirty="0">
                <a:solidFill>
                  <a:schemeClr val="tx2"/>
                </a:solidFill>
                <a:latin typeface="Times New Roman" panose="02020603050405020304"/>
                <a:ea typeface="Times New Roman" panose="02020603050405020304"/>
              </a:rPr>
              <a:t>gặp vật cản sáng, ánh sáng không truyền qua được nên phía sau vật có một vùng không nhận được ánh sáng truyền tới, đó chính là vùng bóng tối.</a:t>
            </a:r>
            <a:endParaRPr lang="nl-NL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3600" b="1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Do </a:t>
            </a:r>
            <a:r>
              <a:rPr lang="nl-NL" sz="36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 sáng truyền theo đường thẳng nên bóng của vật phụ thuộc vào vật chiếu sáng hay vị trí của vật chiếu sáng.</a:t>
            </a:r>
            <a:endParaRPr lang="vi-VN" sz="3600" b="1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26160" y="692696"/>
            <a:ext cx="3216275" cy="706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4000" b="1" u="sng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K</a:t>
            </a:r>
            <a:r>
              <a:rPr lang="vi-VN" altLang="en-US" sz="4000" b="1" u="sng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HỞI ĐỘNG</a:t>
            </a:r>
            <a:endParaRPr lang="vi-VN" altLang="en-US" sz="4000" b="1" u="sng" dirty="0" err="1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463" y="1869095"/>
            <a:ext cx="8554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Khi </a:t>
            </a:r>
            <a:r>
              <a:rPr lang="nl-N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nào ta nhìn thấy vật </a:t>
            </a:r>
            <a:r>
              <a:rPr lang="nl-N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1" y="2549978"/>
            <a:ext cx="998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</a:t>
            </a:r>
            <a:endParaRPr lang="vi-VN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5149" y="1874441"/>
            <a:ext cx="8468141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  <a:endParaRPr lang="vi-VN" altLang="en-US" sz="5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5149" y="3140969"/>
            <a:ext cx="864096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vi-VN" alt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 bị: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14359" y="692696"/>
            <a:ext cx="9875520" cy="7620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 panose="05000000000000000000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 panose="05020102010507070707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2.Kể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tên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những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vật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tự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phát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sáng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và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được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chiếu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sáng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?</a:t>
            </a:r>
            <a:endParaRPr lang="en-US" sz="3200" b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algn="ctr">
              <a:defRPr/>
            </a:pPr>
            <a:endParaRPr lang="en-US" sz="3200" b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708967" y="5305596"/>
            <a:ext cx="3200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4000" b="1" i="0" u="none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Bóng</a:t>
            </a:r>
            <a:r>
              <a:rPr lang="en-US" altLang="en-US" sz="4000" b="1" i="0" u="none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i="0" u="none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điện</a:t>
            </a:r>
            <a:endParaRPr lang="en-US" altLang="en-US" sz="4000" b="1" i="0" u="none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941653" y="5305595"/>
            <a:ext cx="256032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4000" b="1" i="0" u="none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Mặt</a:t>
            </a:r>
            <a:r>
              <a:rPr lang="en-US" altLang="en-US" sz="4000" b="1" i="0" u="none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i="0" u="none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trời</a:t>
            </a:r>
            <a:endParaRPr lang="en-US" altLang="en-US" sz="4000" b="1" i="0" u="none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215" y="2757593"/>
            <a:ext cx="2960370" cy="18478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200351" y="5308626"/>
            <a:ext cx="3110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Đom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đóm</a:t>
            </a:r>
            <a:endParaRPr lang="vi-VN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92" y="2625936"/>
            <a:ext cx="2533400" cy="211116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6639" y="2298150"/>
            <a:ext cx="1848158" cy="24043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219200"/>
            <a:ext cx="8610600" cy="224676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threePt" dir="t"/>
            </a:scene3d>
          </a:bodyPr>
          <a:lstStyle/>
          <a:p>
            <a:endParaRPr lang="en-US" sz="6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6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BÓNG TỐI</a:t>
            </a:r>
            <a:endParaRPr lang="vi-VN" sz="8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9684" y="-381000"/>
            <a:ext cx="9601200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u="sng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vi-VN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năm</a:t>
            </a:r>
            <a:r>
              <a:rPr lang="vi-VN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6000" b="1" u="sng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60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u="sng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60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60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1687" y="-77181"/>
            <a:ext cx="10972800" cy="715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2400" b="1" u="sng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Hoạt</a:t>
            </a:r>
            <a:r>
              <a:rPr lang="en-US" sz="2400" b="1" u="sng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động</a:t>
            </a:r>
            <a:r>
              <a:rPr lang="en-US" sz="2400" b="1" u="sng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1 :</a:t>
            </a:r>
            <a:r>
              <a:rPr lang="en-US" sz="4000" b="1" dirty="0" smtClean="0">
                <a:effectLst/>
                <a:latin typeface="Times New Roman" panose="02020603050405020304" pitchFamily="18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QUAN SÁT TRANH</a:t>
            </a:r>
            <a:endParaRPr lang="en-US" sz="24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11944" y="5568280"/>
            <a:ext cx="10386212" cy="381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1.Mặt </a:t>
            </a:r>
            <a:r>
              <a:rPr lang="en-US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trời</a:t>
            </a:r>
            <a:r>
              <a:rPr lang="en-US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chiếu</a:t>
            </a:r>
            <a:r>
              <a:rPr lang="en-US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sáng</a:t>
            </a:r>
            <a:r>
              <a:rPr lang="en-US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từ</a:t>
            </a:r>
            <a:r>
              <a:rPr lang="en-US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phía</a:t>
            </a:r>
            <a:r>
              <a:rPr lang="en-US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nào</a:t>
            </a:r>
            <a:r>
              <a:rPr lang="en-US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trong</a:t>
            </a:r>
            <a:r>
              <a:rPr lang="en-US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hình</a:t>
            </a:r>
            <a:r>
              <a:rPr lang="en-US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?</a:t>
            </a:r>
            <a:endParaRPr lang="en-US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87" y="706884"/>
            <a:ext cx="10602238" cy="48613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1687" y="2429695"/>
            <a:ext cx="1425149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endParaRPr lang="vi-VN" sz="4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45828" y="2433082"/>
            <a:ext cx="1458097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endParaRPr lang="vi-VN" sz="4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8457" y="6021288"/>
            <a:ext cx="9366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2.Bóng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endParaRPr lang="vi-VN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" grpId="0" animBg="1"/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15414" y="1183832"/>
            <a:ext cx="10369152" cy="172819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137160"/>
          <a:lstStyle/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altLang="en-US" sz="2800" b="1" kern="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25149" y="1"/>
            <a:ext cx="8468141" cy="71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l">
              <a:defRPr/>
            </a:pPr>
            <a:r>
              <a:rPr lang="en-US" sz="3600" b="1" i="0" u="none" dirty="0">
                <a:solidFill>
                  <a:schemeClr val="accent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KẾT QUẢ QUAN SÁT TRANH</a:t>
            </a:r>
            <a:endParaRPr lang="en-US" sz="3600" b="1" i="0" u="none" dirty="0">
              <a:solidFill>
                <a:schemeClr val="accent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8234" y="757112"/>
            <a:ext cx="8554550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1.Mặt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trời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chiếu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sáng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từ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phía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nào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?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887" y="2388804"/>
            <a:ext cx="7954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2.Bóng</a:t>
            </a:r>
            <a:r>
              <a:rPr lang="nl-N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của người xuất hiện ở </a:t>
            </a:r>
            <a:r>
              <a:rPr lang="nl-N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đâu? </a:t>
            </a:r>
            <a:endParaRPr 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234" y="2950095"/>
            <a:ext cx="101963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b="1" dirty="0">
                <a:solidFill>
                  <a:schemeClr val="accent1"/>
                </a:solidFill>
                <a:latin typeface="Times New Roman" panose="02020603050405020304"/>
                <a:ea typeface="Times New Roman" panose="02020603050405020304"/>
              </a:rPr>
              <a:t>Bóng của người xuất hiện ở phía sau người vì có ánh sáng mặt trời chiếu xiên từ bên phải xuống.</a:t>
            </a:r>
            <a:endParaRPr lang="vi-VN" sz="2800" b="1" dirty="0">
              <a:solidFill>
                <a:schemeClr val="accent1"/>
              </a:solidFill>
              <a:effectLst/>
              <a:latin typeface="Times New Roman" panose="02020603050405020304"/>
              <a:ea typeface="Times New Roman" panose="0202060305040502030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1824" y="4149080"/>
            <a:ext cx="9418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Times New Roman" panose="02020603050405020304"/>
                <a:ea typeface="Times New Roman" panose="02020603050405020304"/>
              </a:rPr>
              <a:t>3.Hãy </a:t>
            </a:r>
            <a:r>
              <a:rPr lang="nl-NL" sz="2800" b="1" dirty="0">
                <a:latin typeface="Times New Roman" panose="02020603050405020304"/>
                <a:ea typeface="Times New Roman" panose="02020603050405020304"/>
              </a:rPr>
              <a:t>tìm vật chiếu sáng, vật được chiếu </a:t>
            </a:r>
            <a:r>
              <a:rPr lang="nl-NL" sz="2800" b="1" dirty="0" smtClean="0">
                <a:latin typeface="Times New Roman" panose="02020603050405020304"/>
                <a:ea typeface="Times New Roman" panose="02020603050405020304"/>
              </a:rPr>
              <a:t>sáng? </a:t>
            </a:r>
            <a:endParaRPr lang="vi-VN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8234" y="4865695"/>
            <a:ext cx="10584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>
                <a:solidFill>
                  <a:schemeClr val="accent1"/>
                </a:solidFill>
                <a:latin typeface="Times New Roman" panose="02020603050405020304"/>
                <a:ea typeface="Times New Roman" panose="02020603050405020304"/>
              </a:rPr>
              <a:t>Mặt trời là vật chiếu sáng, người là vật đước chiếu sáng</a:t>
            </a:r>
            <a:endParaRPr lang="vi-VN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5" descr="Bong toi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819150"/>
            <a:ext cx="6492240" cy="5410200"/>
          </a:xfrm>
          <a:prstGeom prst="rect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2" descr="Bong toi"/>
          <p:cNvPicPr>
            <a:picLocks noChangeAspect="1" noChangeArrowheads="1"/>
          </p:cNvPicPr>
          <p:nvPr/>
        </p:nvPicPr>
        <p:blipFill>
          <a:blip r:embed="rId1">
            <a:lum bright="-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" y="838200"/>
            <a:ext cx="6400800" cy="5410200"/>
          </a:xfrm>
          <a:prstGeom prst="rect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645920" y="304801"/>
            <a:ext cx="612648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Quan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sát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dự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oán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6949440" y="838200"/>
            <a:ext cx="0" cy="6019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7223760" y="762000"/>
            <a:ext cx="2926080" cy="5238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 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DỰ ĐOÁN</a:t>
            </a:r>
            <a:endParaRPr lang="en-US" altLang="en-US" sz="2800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" name="Picture 14" descr="shb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180" y="4629151"/>
            <a:ext cx="531496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1606570" y="295992"/>
            <a:ext cx="612648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Kết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Thí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nghiệm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643891" y="692696"/>
            <a:ext cx="482856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altLang="en-US" sz="24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24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hãy</a:t>
            </a:r>
            <a:r>
              <a:rPr lang="en-US" altLang="en-US" sz="24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dự</a:t>
            </a:r>
            <a:r>
              <a:rPr lang="en-US" altLang="en-US" sz="24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4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4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oán</a:t>
            </a:r>
            <a:r>
              <a:rPr lang="en-US" altLang="en-US" sz="24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:</a:t>
            </a:r>
            <a:endParaRPr lang="en-US" altLang="en-US" sz="2400" b="1" i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Bóng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tối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sẽ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xuất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hiện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ở </a:t>
            </a:r>
            <a:r>
              <a:rPr lang="vi-VN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âu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?</a:t>
            </a:r>
            <a:endParaRPr lang="en-US" altLang="en-US" sz="2400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Bóng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tối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dạng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nh</a:t>
            </a:r>
            <a:r>
              <a:rPr lang="vi-VN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thế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?</a:t>
            </a:r>
            <a:endParaRPr lang="en-US" altLang="en-US" sz="2400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Freeform 22"/>
          <p:cNvSpPr/>
          <p:nvPr/>
        </p:nvSpPr>
        <p:spPr bwMode="auto">
          <a:xfrm>
            <a:off x="1828800" y="2286000"/>
            <a:ext cx="1645920" cy="2514600"/>
          </a:xfrm>
          <a:custGeom>
            <a:avLst/>
            <a:gdLst>
              <a:gd name="T0" fmla="*/ 76200 w 864"/>
              <a:gd name="T1" fmla="*/ 381000 h 1584"/>
              <a:gd name="T2" fmla="*/ 1371600 w 864"/>
              <a:gd name="T3" fmla="*/ 0 h 1584"/>
              <a:gd name="T4" fmla="*/ 1371600 w 864"/>
              <a:gd name="T5" fmla="*/ 1295400 h 1584"/>
              <a:gd name="T6" fmla="*/ 1371600 w 864"/>
              <a:gd name="T7" fmla="*/ 1981200 h 1584"/>
              <a:gd name="T8" fmla="*/ 0 w 864"/>
              <a:gd name="T9" fmla="*/ 2514600 h 1584"/>
              <a:gd name="T10" fmla="*/ 0 w 864"/>
              <a:gd name="T11" fmla="*/ 381000 h 1584"/>
              <a:gd name="T12" fmla="*/ 152400 w 864"/>
              <a:gd name="T13" fmla="*/ 381000 h 15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64" h="1584">
                <a:moveTo>
                  <a:pt x="48" y="240"/>
                </a:moveTo>
                <a:lnTo>
                  <a:pt x="864" y="0"/>
                </a:lnTo>
                <a:lnTo>
                  <a:pt x="864" y="816"/>
                </a:lnTo>
                <a:lnTo>
                  <a:pt x="864" y="1248"/>
                </a:lnTo>
                <a:lnTo>
                  <a:pt x="0" y="1584"/>
                </a:lnTo>
                <a:lnTo>
                  <a:pt x="0" y="240"/>
                </a:lnTo>
                <a:lnTo>
                  <a:pt x="96" y="240"/>
                </a:lnTo>
              </a:path>
            </a:pathLst>
          </a:custGeom>
          <a:noFill/>
          <a:ln w="28575" cap="flat" cmpd="sng">
            <a:solidFill>
              <a:srgbClr val="0000CC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" name="Freeform 23"/>
          <p:cNvSpPr/>
          <p:nvPr/>
        </p:nvSpPr>
        <p:spPr bwMode="auto">
          <a:xfrm>
            <a:off x="2468880" y="3581400"/>
            <a:ext cx="1188720" cy="1295400"/>
          </a:xfrm>
          <a:custGeom>
            <a:avLst/>
            <a:gdLst>
              <a:gd name="T0" fmla="*/ 0 w 624"/>
              <a:gd name="T1" fmla="*/ 304800 h 816"/>
              <a:gd name="T2" fmla="*/ 990600 w 624"/>
              <a:gd name="T3" fmla="*/ 0 h 816"/>
              <a:gd name="T4" fmla="*/ 990600 w 624"/>
              <a:gd name="T5" fmla="*/ 990600 h 816"/>
              <a:gd name="T6" fmla="*/ 0 w 624"/>
              <a:gd name="T7" fmla="*/ 1295400 h 816"/>
              <a:gd name="T8" fmla="*/ 0 w 624"/>
              <a:gd name="T9" fmla="*/ 304800 h 8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24" h="816">
                <a:moveTo>
                  <a:pt x="0" y="192"/>
                </a:moveTo>
                <a:lnTo>
                  <a:pt x="624" y="0"/>
                </a:lnTo>
                <a:lnTo>
                  <a:pt x="624" y="624"/>
                </a:lnTo>
                <a:lnTo>
                  <a:pt x="0" y="816"/>
                </a:lnTo>
                <a:lnTo>
                  <a:pt x="0" y="192"/>
                </a:lnTo>
                <a:close/>
              </a:path>
            </a:pathLst>
          </a:custGeom>
          <a:noFill/>
          <a:ln w="28575" cap="flat" cmpd="sng">
            <a:solidFill>
              <a:srgbClr val="FF0000"/>
            </a:solidFill>
            <a:prstDash val="lgDash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5" name="Freeform 24"/>
          <p:cNvSpPr/>
          <p:nvPr/>
        </p:nvSpPr>
        <p:spPr bwMode="auto">
          <a:xfrm>
            <a:off x="4023360" y="4876800"/>
            <a:ext cx="640080" cy="381000"/>
          </a:xfrm>
          <a:custGeom>
            <a:avLst/>
            <a:gdLst>
              <a:gd name="T0" fmla="*/ 533400 w 336"/>
              <a:gd name="T1" fmla="*/ 228600 h 240"/>
              <a:gd name="T2" fmla="*/ 76200 w 336"/>
              <a:gd name="T3" fmla="*/ 0 h 240"/>
              <a:gd name="T4" fmla="*/ 0 w 336"/>
              <a:gd name="T5" fmla="*/ 152400 h 240"/>
              <a:gd name="T6" fmla="*/ 457200 w 336"/>
              <a:gd name="T7" fmla="*/ 381000 h 240"/>
              <a:gd name="T8" fmla="*/ 533400 w 336"/>
              <a:gd name="T9" fmla="*/ 228600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6" h="240">
                <a:moveTo>
                  <a:pt x="336" y="144"/>
                </a:moveTo>
                <a:lnTo>
                  <a:pt x="48" y="0"/>
                </a:lnTo>
                <a:lnTo>
                  <a:pt x="0" y="96"/>
                </a:lnTo>
                <a:lnTo>
                  <a:pt x="288" y="240"/>
                </a:lnTo>
                <a:lnTo>
                  <a:pt x="336" y="144"/>
                </a:lnTo>
                <a:close/>
              </a:path>
            </a:pathLst>
          </a:custGeom>
          <a:noFill/>
          <a:ln w="28575" cap="flat" cmpd="sng">
            <a:solidFill>
              <a:srgbClr val="0000CC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aphicFrame>
        <p:nvGraphicFramePr>
          <p:cNvPr id="16" name="Object 26"/>
          <p:cNvGraphicFramePr>
            <a:graphicFrameLocks noChangeAspect="1"/>
          </p:cNvGraphicFramePr>
          <p:nvPr/>
        </p:nvGraphicFramePr>
        <p:xfrm>
          <a:off x="2263140" y="3562351"/>
          <a:ext cx="1394460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8" name="CorelDRAW" r:id="rId3" imgW="3645535" imgH="3501390" progId="">
                  <p:embed/>
                </p:oleObj>
              </mc:Choice>
              <mc:Fallback>
                <p:oleObj name="CorelDRAW" r:id="rId3" imgW="3645535" imgH="3501390" progId="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3140" y="3562351"/>
                        <a:ext cx="1394460" cy="139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33360" dir="13778128" algn="ctr" rotWithShape="0">
                          <a:schemeClr val="bg2">
                            <a:alpha val="50000"/>
                          </a:schemeClr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AutoShap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515600" y="6400800"/>
            <a:ext cx="457200" cy="457200"/>
          </a:xfrm>
          <a:prstGeom prst="actionButtonHome">
            <a:avLst/>
          </a:prstGeom>
          <a:gradFill rotWithShape="1">
            <a:gsLst>
              <a:gs pos="0">
                <a:schemeClr val="accent1"/>
              </a:gs>
              <a:gs pos="50000">
                <a:srgbClr val="FFFF00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703" y="0"/>
            <a:ext cx="81563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1:Tìm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12" grpId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0"/>
          <p:cNvSpPr txBox="1">
            <a:spLocks noChangeArrowheads="1"/>
          </p:cNvSpPr>
          <p:nvPr/>
        </p:nvSpPr>
        <p:spPr bwMode="auto">
          <a:xfrm>
            <a:off x="284594" y="3066872"/>
            <a:ext cx="1036816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25"/>
          <p:cNvSpPr txBox="1">
            <a:spLocks noChangeArrowheads="1"/>
          </p:cNvSpPr>
          <p:nvPr/>
        </p:nvSpPr>
        <p:spPr bwMode="auto">
          <a:xfrm>
            <a:off x="822960" y="1625026"/>
            <a:ext cx="87782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914400" y="1995488"/>
            <a:ext cx="85039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PHIẾU HỌC TẬP 1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25"/>
          <p:cNvSpPr txBox="1">
            <a:spLocks noChangeArrowheads="1"/>
          </p:cNvSpPr>
          <p:nvPr/>
        </p:nvSpPr>
        <p:spPr bwMode="auto">
          <a:xfrm>
            <a:off x="1097280" y="838201"/>
            <a:ext cx="87782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73"/>
          <p:cNvSpPr txBox="1">
            <a:spLocks noChangeArrowheads="1"/>
          </p:cNvSpPr>
          <p:nvPr/>
        </p:nvSpPr>
        <p:spPr bwMode="auto">
          <a:xfrm>
            <a:off x="548640" y="4953001"/>
            <a:ext cx="996696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Group 137"/>
          <p:cNvGraphicFramePr/>
          <p:nvPr/>
        </p:nvGraphicFramePr>
        <p:xfrm>
          <a:off x="548640" y="2514601"/>
          <a:ext cx="9875520" cy="3733801"/>
        </p:xfrm>
        <a:graphic>
          <a:graphicData uri="http://schemas.openxmlformats.org/drawingml/2006/table">
            <a:tbl>
              <a:tblPr/>
              <a:tblGrid>
                <a:gridCol w="2743200"/>
                <a:gridCol w="3566160"/>
                <a:gridCol w="356616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Thí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nghiệm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9728" marR="109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 hỏi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9728" marR="109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 quả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9728" marR="109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Chiếu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đèn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pin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quyển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sách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9728" marR="109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9728" marR="109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9728" marR="109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Thay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quyển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sách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vỏ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hộp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9728" marR="109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9728" marR="109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 Box 130"/>
          <p:cNvSpPr txBox="1">
            <a:spLocks noChangeArrowheads="1"/>
          </p:cNvSpPr>
          <p:nvPr/>
        </p:nvSpPr>
        <p:spPr bwMode="auto">
          <a:xfrm>
            <a:off x="3291840" y="3671889"/>
            <a:ext cx="4389120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-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defRPr/>
            </a:pPr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131"/>
          <p:cNvSpPr txBox="1">
            <a:spLocks noChangeArrowheads="1"/>
          </p:cNvSpPr>
          <p:nvPr/>
        </p:nvSpPr>
        <p:spPr bwMode="auto">
          <a:xfrm>
            <a:off x="6858000" y="3184525"/>
            <a:ext cx="384048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defRPr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133"/>
          <p:cNvSpPr txBox="1">
            <a:spLocks noChangeArrowheads="1"/>
          </p:cNvSpPr>
          <p:nvPr/>
        </p:nvSpPr>
        <p:spPr bwMode="auto">
          <a:xfrm>
            <a:off x="6766560" y="4708526"/>
            <a:ext cx="384048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vỏ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vỏ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defRPr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7" grpId="1"/>
      <p:bldP spid="8" grpId="0"/>
      <p:bldP spid="8" grpId="1"/>
      <p:bldP spid="9" grpId="0"/>
      <p:bldP spid="9" grpId="1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3535</Words>
  <Application>WPS Presentation</Application>
  <PresentationFormat>Custom</PresentationFormat>
  <Paragraphs>184</Paragraphs>
  <Slides>20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20</vt:i4>
      </vt:variant>
    </vt:vector>
  </HeadingPairs>
  <TitlesOfParts>
    <vt:vector size="34" baseType="lpstr">
      <vt:lpstr>Arial</vt:lpstr>
      <vt:lpstr>SimSun</vt:lpstr>
      <vt:lpstr>Wingdings</vt:lpstr>
      <vt:lpstr>Times New Roman</vt:lpstr>
      <vt:lpstr>Times New Roman</vt:lpstr>
      <vt:lpstr>Wingdings</vt:lpstr>
      <vt:lpstr>Wingdings 2</vt:lpstr>
      <vt:lpstr>Tahoma</vt:lpstr>
      <vt:lpstr>Wingdings 2</vt:lpstr>
      <vt:lpstr>Microsoft YaHei</vt:lpstr>
      <vt:lpstr>Arial Unicode MS</vt:lpstr>
      <vt:lpstr>Calibri</vt:lpstr>
      <vt:lpstr>VNI-Times</vt:lpstr>
      <vt:lpstr>Chủ đề của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PHUONG DUNG</dc:creator>
  <cp:lastModifiedBy>Setup</cp:lastModifiedBy>
  <cp:revision>59</cp:revision>
  <dcterms:created xsi:type="dcterms:W3CDTF">2016-01-27T13:54:00Z</dcterms:created>
  <dcterms:modified xsi:type="dcterms:W3CDTF">2023-02-27T00:22:58Z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A81459D7E1EC4F238D3CE6924135EFA9</vt:lpwstr>
  </property>
  <property fmtid="{D5CDD505-2E9C-101B-9397-08002B2CF9AE}" pid="3" name="KSOProductBuildVer">
    <vt:lpwstr>1033-11.2.0.11486</vt:lpwstr>
  </property>
</Properties>
</file>