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8" r:id="rId2"/>
    <p:sldId id="270" r:id="rId3"/>
    <p:sldId id="340" r:id="rId4"/>
    <p:sldId id="337" r:id="rId5"/>
    <p:sldId id="319" r:id="rId6"/>
    <p:sldId id="332" r:id="rId7"/>
    <p:sldId id="342" r:id="rId8"/>
    <p:sldId id="334" r:id="rId9"/>
    <p:sldId id="346" r:id="rId10"/>
    <p:sldId id="34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7691" autoAdjust="0"/>
  </p:normalViewPr>
  <p:slideViewPr>
    <p:cSldViewPr snapToGrid="0">
      <p:cViewPr varScale="1">
        <p:scale>
          <a:sx n="68" d="100"/>
          <a:sy n="68"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9</a:t>
            </a:fld>
            <a:endParaRPr lang="zh-CN" altLang="en-US"/>
          </a:p>
        </p:txBody>
      </p:sp>
    </p:spTree>
    <p:extLst>
      <p:ext uri="{BB962C8B-B14F-4D97-AF65-F5344CB8AC3E}">
        <p14:creationId xmlns:p14="http://schemas.microsoft.com/office/powerpoint/2010/main" val="283262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366854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9.emf"/><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1.emf"/><Relationship Id="rId9" Type="http://schemas.openxmlformats.org/officeDocument/2006/relationships/image" Target="../media/image15.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5.wdp"/><Relationship Id="rId5" Type="http://schemas.openxmlformats.org/officeDocument/2006/relationships/image" Target="../media/image9.emf"/><Relationship Id="rId10" Type="http://schemas.openxmlformats.org/officeDocument/2006/relationships/image" Target="../media/image27.png"/><Relationship Id="rId4" Type="http://schemas.openxmlformats.org/officeDocument/2006/relationships/image" Target="../media/image11.emf"/><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404014" y="3252035"/>
            <a:ext cx="11165343"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Mùa</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nước</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nổi</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c</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/k,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ch</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/tr, ac/at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19</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773779" y="5310277"/>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tr 13</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0105529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241491"/>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382604" y="1622212"/>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347720" y="3166511"/>
            <a:ext cx="1056732" cy="1007960"/>
          </a:xfrm>
          <a:prstGeom prst="rect">
            <a:avLst/>
          </a:prstGeom>
        </p:spPr>
      </p:pic>
      <p:sp>
        <p:nvSpPr>
          <p:cNvPr id="8" name="TextBox 7"/>
          <p:cNvSpPr txBox="1"/>
          <p:nvPr/>
        </p:nvSpPr>
        <p:spPr>
          <a:xfrm>
            <a:off x="4601990" y="1645352"/>
            <a:ext cx="7189414" cy="984820"/>
          </a:xfrm>
          <a:prstGeom prst="rect">
            <a:avLst/>
          </a:prstGeom>
          <a:noFill/>
        </p:spPr>
        <p:txBody>
          <a:bodyPr wrap="square" lIns="121855" tIns="60928" rIns="121855" bIns="60928" rtlCol="0">
            <a:spAutoFit/>
          </a:bodyPr>
          <a:lstStyle/>
          <a:p>
            <a:pPr>
              <a:buClr>
                <a:srgbClr val="000000"/>
              </a:buClr>
              <a:buFont typeface="Arial"/>
              <a:buNone/>
            </a:pPr>
            <a:r>
              <a:rPr lang="vi-VN" sz="2800" kern="0" dirty="0">
                <a:solidFill>
                  <a:srgbClr val="000000"/>
                </a:solidFill>
                <a:latin typeface="Times New Roman" panose="02020603050405020304" pitchFamily="18" charset="0"/>
                <a:cs typeface="Arial"/>
                <a:sym typeface="Arial"/>
              </a:rPr>
              <a:t>- Viết đúng chính tả một đoạn văn </a:t>
            </a:r>
            <a:r>
              <a:rPr lang="vi-VN" sz="2800" kern="0">
                <a:solidFill>
                  <a:srgbClr val="000000"/>
                </a:solidFill>
                <a:latin typeface="Times New Roman" panose="02020603050405020304" pitchFamily="18" charset="0"/>
                <a:cs typeface="Arial"/>
                <a:sym typeface="Arial"/>
              </a:rPr>
              <a:t>ngắn </a:t>
            </a:r>
            <a:r>
              <a:rPr lang="en-US" sz="2800" kern="0">
                <a:solidFill>
                  <a:srgbClr val="000000"/>
                </a:solidFill>
                <a:latin typeface="Times New Roman" panose="02020603050405020304" pitchFamily="18" charset="0"/>
                <a:cs typeface="Arial"/>
                <a:sym typeface="Arial"/>
              </a:rPr>
              <a:t>trong bài </a:t>
            </a:r>
            <a:r>
              <a:rPr lang="en-US" sz="2800" i="1" kern="0">
                <a:solidFill>
                  <a:srgbClr val="000000"/>
                </a:solidFill>
                <a:latin typeface="Times New Roman" panose="02020603050405020304" pitchFamily="18" charset="0"/>
                <a:cs typeface="Arial"/>
                <a:sym typeface="Arial"/>
              </a:rPr>
              <a:t>Mùa nước nổi </a:t>
            </a:r>
            <a:r>
              <a:rPr lang="vi-VN" sz="2800" kern="0">
                <a:solidFill>
                  <a:srgbClr val="000000"/>
                </a:solidFill>
                <a:latin typeface="Times New Roman" panose="02020603050405020304" pitchFamily="18" charset="0"/>
                <a:cs typeface="Arial"/>
                <a:sym typeface="Arial"/>
              </a:rPr>
              <a:t>theo </a:t>
            </a:r>
            <a:r>
              <a:rPr lang="vi-VN" sz="2800" kern="0" dirty="0">
                <a:solidFill>
                  <a:srgbClr val="000000"/>
                </a:solidFill>
                <a:latin typeface="Times New Roman" panose="02020603050405020304" pitchFamily="18" charset="0"/>
                <a:cs typeface="Arial"/>
                <a:sym typeface="Arial"/>
              </a:rPr>
              <a:t>hình thức nghe – viết. </a:t>
            </a:r>
          </a:p>
        </p:txBody>
      </p:sp>
      <p:sp>
        <p:nvSpPr>
          <p:cNvPr id="9" name="TextBox 8"/>
          <p:cNvSpPr txBox="1"/>
          <p:nvPr/>
        </p:nvSpPr>
        <p:spPr>
          <a:xfrm>
            <a:off x="4439336" y="3292305"/>
            <a:ext cx="7189414" cy="984820"/>
          </a:xfrm>
          <a:prstGeom prst="rect">
            <a:avLst/>
          </a:prstGeom>
          <a:noFill/>
        </p:spPr>
        <p:txBody>
          <a:bodyPr wrap="square" lIns="121855" tIns="60928" rIns="121855" bIns="60928" rtlCol="0">
            <a:spAutoFit/>
          </a:bodyPr>
          <a:lstStyle/>
          <a:p>
            <a:pPr>
              <a:buClr>
                <a:srgbClr val="000000"/>
              </a:buClr>
              <a:buFont typeface="Arial"/>
              <a:buNone/>
            </a:pPr>
            <a:r>
              <a:rPr lang="vi-VN" sz="2800" kern="0" dirty="0">
                <a:solidFill>
                  <a:srgbClr val="000000"/>
                </a:solidFill>
                <a:latin typeface="Times New Roman" panose="02020603050405020304" pitchFamily="18" charset="0"/>
                <a:cs typeface="Times New Roman" panose="02020603050405020304" pitchFamily="18" charset="0"/>
                <a:sym typeface="Arial"/>
              </a:rPr>
              <a:t>- Làm đúng các bài tập chính tả phân biệt </a:t>
            </a:r>
            <a:r>
              <a:rPr lang="vi-VN" sz="2800" i="1" kern="0" dirty="0">
                <a:solidFill>
                  <a:srgbClr val="000000"/>
                </a:solidFill>
                <a:latin typeface="Times New Roman" panose="02020603050405020304" pitchFamily="18" charset="0"/>
                <a:cs typeface="Times New Roman" panose="02020603050405020304" pitchFamily="18" charset="0"/>
                <a:sym typeface="Arial"/>
              </a:rPr>
              <a:t>c/k, tr/ch, at/ac</a:t>
            </a:r>
            <a:r>
              <a:rPr lang="vi-VN" sz="2800"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4601989" y="379827"/>
            <a:ext cx="6427082" cy="646331"/>
          </a:xfrm>
          <a:prstGeom prst="rect">
            <a:avLst/>
          </a:prstGeom>
          <a:noFill/>
        </p:spPr>
        <p:txBody>
          <a:bodyPr wrap="square" rtlCol="0">
            <a:spAutoFit/>
          </a:bodyPr>
          <a:lstStyle/>
          <a:p>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36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35"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style.rotation</p:attrName>
                                        </p:attrNameLst>
                                      </p:cBhvr>
                                      <p:tavLst>
                                        <p:tav tm="0">
                                          <p:val>
                                            <p:fltVal val="720"/>
                                          </p:val>
                                        </p:tav>
                                        <p:tav tm="100000">
                                          <p:val>
                                            <p:fltVal val="0"/>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style.rotation</p:attrName>
                                        </p:attrNameLst>
                                      </p:cBhvr>
                                      <p:tavLst>
                                        <p:tav tm="0">
                                          <p:val>
                                            <p:fltVal val="720"/>
                                          </p:val>
                                        </p:tav>
                                        <p:tav tm="100000">
                                          <p:val>
                                            <p:fltVal val="0"/>
                                          </p:val>
                                        </p:tav>
                                      </p:tavLst>
                                    </p:anim>
                                    <p:anim calcmode="lin" valueType="num">
                                      <p:cBhvr>
                                        <p:cTn id="26" dur="500" fill="hold"/>
                                        <p:tgtEl>
                                          <p:spTgt spid="55"/>
                                        </p:tgtEl>
                                        <p:attrNameLst>
                                          <p:attrName>ppt_h</p:attrName>
                                        </p:attrNameLst>
                                      </p:cBhvr>
                                      <p:tavLst>
                                        <p:tav tm="0">
                                          <p:val>
                                            <p:fltVal val="0"/>
                                          </p:val>
                                        </p:tav>
                                        <p:tav tm="100000">
                                          <p:val>
                                            <p:strVal val="#ppt_h"/>
                                          </p:val>
                                        </p:tav>
                                      </p:tavLst>
                                    </p:anim>
                                    <p:anim calcmode="lin" valueType="num">
                                      <p:cBhvr>
                                        <p:cTn id="27" dur="500" fill="hold"/>
                                        <p:tgtEl>
                                          <p:spTgt spid="55"/>
                                        </p:tgtEl>
                                        <p:attrNameLst>
                                          <p:attrName>ppt_w</p:attrName>
                                        </p:attrNameLst>
                                      </p:cBhvr>
                                      <p:tavLst>
                                        <p:tav tm="0">
                                          <p:val>
                                            <p:fltVal val="0"/>
                                          </p:val>
                                        </p:tav>
                                        <p:tav tm="100000">
                                          <p:val>
                                            <p:strVal val="#ppt_w"/>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56" presetClass="entr" presetSubtype="0" fill="hold" nodeType="withEffect">
                                  <p:stCondLst>
                                    <p:cond delay="0"/>
                                  </p:stCondLst>
                                  <p:iterate type="lt">
                                    <p:tmPct val="3000"/>
                                  </p:iterate>
                                  <p:childTnLst>
                                    <p:set>
                                      <p:cBhvr>
                                        <p:cTn id="32" dur="1" fill="hold">
                                          <p:stCondLst>
                                            <p:cond delay="0"/>
                                          </p:stCondLst>
                                        </p:cTn>
                                        <p:tgtEl>
                                          <p:spTgt spid="12">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12">
                                            <p:txEl>
                                              <p:pRg st="0" end="0"/>
                                            </p:txEl>
                                          </p:spTgt>
                                        </p:tgtEl>
                                        <p:attrNameLst>
                                          <p:attrName>ppt_w</p:attrName>
                                        </p:attrNameLst>
                                      </p:cBhvr>
                                    </p:anim>
                                    <p:anim by="(#ppt_w*0.50)" calcmode="lin" valueType="num">
                                      <p:cBhvr>
                                        <p:cTn id="34" dur="500" decel="50000" autoRev="1" fill="hold">
                                          <p:stCondLst>
                                            <p:cond delay="0"/>
                                          </p:stCondLst>
                                        </p:cTn>
                                        <p:tgtEl>
                                          <p:spTgt spid="12">
                                            <p:txEl>
                                              <p:pRg st="0" end="0"/>
                                            </p:txEl>
                                          </p:spTgt>
                                        </p:tgtEl>
                                        <p:attrNameLst>
                                          <p:attrName>ppt_x</p:attrName>
                                        </p:attrNameLst>
                                      </p:cBhvr>
                                    </p:anim>
                                    <p:anim from="(-#ppt_h/2)" to="(#ppt_y)" calcmode="lin" valueType="num">
                                      <p:cBhvr>
                                        <p:cTn id="35" dur="1000" fill="hold">
                                          <p:stCondLst>
                                            <p:cond delay="0"/>
                                          </p:stCondLst>
                                        </p:cTn>
                                        <p:tgtEl>
                                          <p:spTgt spid="12">
                                            <p:txEl>
                                              <p:pRg st="0" end="0"/>
                                            </p:txEl>
                                          </p:spTgt>
                                        </p:tgtEl>
                                        <p:attrNameLst>
                                          <p:attrName>ppt_y</p:attrName>
                                        </p:attrNameLst>
                                      </p:cBhvr>
                                    </p:anim>
                                    <p:animRot by="21600000">
                                      <p:cBhvr>
                                        <p:cTn id="36" dur="10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945059"/>
            <a:ext cx="10080696" cy="3277733"/>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2915" y="126027"/>
            <a:ext cx="1823658" cy="1818730"/>
          </a:xfrm>
          <a:prstGeom prst="rect">
            <a:avLst/>
          </a:prstGeom>
        </p:spPr>
      </p:pic>
      <p:sp>
        <p:nvSpPr>
          <p:cNvPr id="13" name="TextBox 12"/>
          <p:cNvSpPr txBox="1"/>
          <p:nvPr/>
        </p:nvSpPr>
        <p:spPr>
          <a:xfrm>
            <a:off x="4359931" y="937759"/>
            <a:ext cx="5286892"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Mùa</a:t>
            </a:r>
            <a:r>
              <a:rPr lang="en-US" sz="3200" b="1" dirty="0">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 </a:t>
            </a:r>
            <a:r>
              <a:rPr lang="en-US" sz="3200" b="1" dirty="0" err="1">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nước</a:t>
            </a:r>
            <a:r>
              <a:rPr lang="en-US" sz="3200" b="1" dirty="0">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 </a:t>
            </a:r>
            <a:r>
              <a:rPr lang="en-US" sz="3200" b="1" dirty="0" err="1">
                <a:solidFill>
                  <a:srgbClr val="FF0000"/>
                </a:solidFill>
                <a:latin typeface="HP001 4 hàng" panose="020B0603050302020204" pitchFamily="34" charset="0"/>
                <a:ea typeface="Arial-Rounded" panose="020B0500000000000000" pitchFamily="34" charset="0"/>
                <a:cs typeface="Times New Roman" panose="02020603050405020304" pitchFamily="18" charset="0"/>
              </a:rPr>
              <a:t>nổi</a:t>
            </a:r>
            <a:endParaRPr lang="en-US" sz="3200" b="1" dirty="0">
              <a:solidFill>
                <a:srgbClr val="FF0000"/>
              </a:solidFill>
              <a:latin typeface="HP001 4 hàng" panose="020B0603050302020204" pitchFamily="34" charset="0"/>
              <a:ea typeface="Arial-Rounded" panose="020B0500000000000000" pitchFamily="34" charset="0"/>
              <a:cs typeface="Times New Roman" panose="02020603050405020304" pitchFamily="18" charset="0"/>
            </a:endParaRPr>
          </a:p>
        </p:txBody>
      </p:sp>
      <p:sp>
        <p:nvSpPr>
          <p:cNvPr id="14" name="Rectangle 13"/>
          <p:cNvSpPr/>
          <p:nvPr/>
        </p:nvSpPr>
        <p:spPr>
          <a:xfrm>
            <a:off x="858129" y="1606215"/>
            <a:ext cx="9748911" cy="2554545"/>
          </a:xfrm>
          <a:prstGeom prst="rect">
            <a:avLst/>
          </a:prstGeom>
        </p:spPr>
        <p:txBody>
          <a:bodyPr wrap="square">
            <a:spAutoFit/>
          </a:bodyPr>
          <a:lstStyle/>
          <a:p>
            <a:pPr indent="463550"/>
            <a:r>
              <a:rPr lang="en-US" sz="3200" b="1">
                <a:latin typeface="HP001 4 hàng" panose="020B0603050302020204" pitchFamily="34" charset="0"/>
                <a:ea typeface="Arial-Rounded" panose="020B0500000000000000" pitchFamily="34" charset="0"/>
                <a:cs typeface="Times New Roman" panose="02020603050405020304" pitchFamily="18" charset="0"/>
              </a:rPr>
              <a:t>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endParaRPr lang="en-US" sz="3200" b="1" dirty="0">
              <a:latin typeface="HP001 4 hàng" panose="020B0603050302020204" pitchFamily="34"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469557" y="4397900"/>
            <a:ext cx="9018645" cy="1077218"/>
            <a:chOff x="1216338" y="4268597"/>
            <a:chExt cx="9018645" cy="1077218"/>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328840"/>
              <a:ext cx="919884" cy="712532"/>
              <a:chOff x="2485459" y="2172950"/>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2172950"/>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5" y="2641864"/>
                <a:ext cx="341349" cy="792413"/>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6" y="2594647"/>
                <a:ext cx="596040"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3" y="4268597"/>
              <a:ext cx="8098760" cy="1077218"/>
            </a:xfrm>
            <a:prstGeom prst="rect">
              <a:avLst/>
            </a:prstGeom>
          </p:spPr>
          <p:txBody>
            <a:bodyPr wrap="square">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ruộng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a:t>
              </a: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ờn tược, cây cỏ, những đàn cá trong mùa n</a:t>
              </a: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nổi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pic>
        <p:nvPicPr>
          <p:cNvPr id="3" name="Hình ảnh 2" descr="Ảnh có chứa văn bản&#10;&#10;Mô tả được tạo tự động">
            <a:extLst>
              <a:ext uri="{FF2B5EF4-FFF2-40B4-BE49-F238E27FC236}">
                <a16:creationId xmlns:a16="http://schemas.microsoft.com/office/drawing/2014/main" id="{5D8AB8C5-3213-47B4-942E-2FB4620A12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083" y="963857"/>
            <a:ext cx="10009381" cy="3289600"/>
          </a:xfrm>
          <a:prstGeom prst="rect">
            <a:avLst/>
          </a:prstGeom>
        </p:spPr>
      </p:pic>
    </p:spTree>
    <p:extLst>
      <p:ext uri="{BB962C8B-B14F-4D97-AF65-F5344CB8AC3E}">
        <p14:creationId xmlns:p14="http://schemas.microsoft.com/office/powerpoint/2010/main" val="2703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 văn gồm mấy câu?</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ruộng, vườn tược,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xuôi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Đoạn văn gồm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câu.</a:t>
            </a:r>
          </a:p>
        </p:txBody>
      </p:sp>
      <p:sp>
        <p:nvSpPr>
          <p:cNvPr id="39" name="TextBox 38"/>
          <p:cNvSpPr txBox="1"/>
          <p:nvPr/>
        </p:nvSpPr>
        <p:spPr>
          <a:xfrm>
            <a:off x="1357752" y="3178333"/>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5283641" y="1140816"/>
            <a:ext cx="3378632" cy="646266"/>
          </a:xfrm>
          <a:prstGeom prst="rect">
            <a:avLst/>
          </a:prstGeom>
          <a:noFill/>
        </p:spPr>
        <p:txBody>
          <a:bodyPr wrap="square" lIns="121855" tIns="60928" rIns="121855" bIns="60928" rtlCol="0">
            <a:spAutoFit/>
          </a:bodyPr>
          <a:lstStyle/>
          <a:p>
            <a:r>
              <a:rPr lang="en-US" sz="3400" b="1" dirty="0">
                <a:latin typeface="HP001 4 hàng" pitchFamily="34" charset="0"/>
                <a:ea typeface="Arial-Rounded" panose="020B0500000000000000" pitchFamily="34" charset="0"/>
                <a:cs typeface="Arial-Rounded" panose="020B0500000000000000" pitchFamily="34" charset="0"/>
              </a:rPr>
              <a:t>Chính tả</a:t>
            </a:r>
          </a:p>
        </p:txBody>
      </p:sp>
      <p:sp>
        <p:nvSpPr>
          <p:cNvPr id="6" name="TextBox 5"/>
          <p:cNvSpPr txBox="1"/>
          <p:nvPr/>
        </p:nvSpPr>
        <p:spPr>
          <a:xfrm>
            <a:off x="4453562" y="1798285"/>
            <a:ext cx="3880691" cy="677044"/>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HP001 4 hàng" pitchFamily="34" charset="0"/>
                <a:ea typeface="Arial-Rounded" panose="020B0500000000000000" pitchFamily="34" charset="0"/>
                <a:cs typeface="Arial-Rounded" panose="020B0500000000000000" pitchFamily="34" charset="0"/>
              </a:rPr>
              <a:t>Mùa</a:t>
            </a:r>
            <a:r>
              <a:rPr lang="en-US" sz="36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HP001 4 hàng" pitchFamily="34" charset="0"/>
                <a:ea typeface="Arial-Rounded" panose="020B0500000000000000" pitchFamily="34" charset="0"/>
                <a:cs typeface="Arial-Rounded" panose="020B0500000000000000" pitchFamily="34" charset="0"/>
              </a:rPr>
              <a:t>nước</a:t>
            </a:r>
            <a:r>
              <a:rPr lang="en-US" sz="36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HP001 4 hàng" pitchFamily="34" charset="0"/>
                <a:ea typeface="Arial-Rounded" panose="020B0500000000000000" pitchFamily="34" charset="0"/>
                <a:cs typeface="Arial-Rounded" panose="020B0500000000000000" pitchFamily="34" charset="0"/>
              </a:rPr>
              <a:t>nổi</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8" name="Rectangle 17"/>
          <p:cNvSpPr/>
          <p:nvPr/>
        </p:nvSpPr>
        <p:spPr>
          <a:xfrm>
            <a:off x="2154726" y="2530273"/>
            <a:ext cx="10037274" cy="584775"/>
          </a:xfrm>
          <a:prstGeom prst="rect">
            <a:avLst/>
          </a:prstGeom>
        </p:spPr>
        <p:txBody>
          <a:bodyPr wrap="square">
            <a:spAutoFit/>
          </a:bodyPr>
          <a:lstStyle/>
          <a:p>
            <a:pPr indent="463550" algn="just"/>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Đồng ǟuộng, vườn tược và cây cỏ như biết giữ lại</a:t>
            </a:r>
            <a:r>
              <a:rPr lang="en-US"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rgbClr val="213054"/>
                </a:solidFill>
                <a:latin typeface="HP001 4 hàng" panose="020B0603050302020204" pitchFamily="34" charset="0"/>
                <a:ea typeface="Arial-Rounded" panose="020B0500000000000000" pitchFamily="34" charset="0"/>
                <a:cs typeface="Arial-Rounded" panose="020B0500000000000000" pitchFamily="34" charset="0"/>
              </a:rPr>
              <a:t>hạt</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1528402" y="3169993"/>
            <a:ext cx="11174766" cy="584775"/>
          </a:xfrm>
          <a:prstGeom prst="rect">
            <a:avLst/>
          </a:prstGeom>
        </p:spPr>
        <p:txBody>
          <a:bodyPr wrap="square">
            <a:spAutoFit/>
          </a:bodyPr>
          <a:lstStyle/>
          <a:p>
            <a:pPr indent="463550" algn="just"/>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phù sa ở quanh mình, nước lại trong dần.</a:t>
            </a:r>
            <a:r>
              <a:rPr lang="en-US"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rgbClr val="213054"/>
                </a:solidFill>
                <a:latin typeface="HP001 4 hàng" panose="020B0603050302020204" pitchFamily="34" charset="0"/>
                <a:ea typeface="Arial-Rounded" panose="020B0500000000000000" pitchFamily="34" charset="0"/>
                <a:cs typeface="Arial-Rounded" panose="020B0500000000000000" pitchFamily="34" charset="0"/>
              </a:rPr>
              <a:t>Ngồi</a:t>
            </a:r>
            <a:r>
              <a:rPr lang="en-US"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en-US" sz="3200" b="1" dirty="0" err="1">
                <a:solidFill>
                  <a:srgbClr val="213054"/>
                </a:solidFill>
                <a:latin typeface="HP001 4 hàng" panose="020B0603050302020204" pitchFamily="34" charset="0"/>
                <a:ea typeface="Arial-Rounded" panose="020B0500000000000000" pitchFamily="34" charset="0"/>
                <a:cs typeface="Arial-Rounded" panose="020B0500000000000000" pitchFamily="34" charset="0"/>
              </a:rPr>
              <a:t>trong</a:t>
            </a:r>
            <a:r>
              <a:rPr lang="en-US"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553610" y="3868671"/>
            <a:ext cx="10836724" cy="584775"/>
          </a:xfrm>
          <a:prstGeom prst="rect">
            <a:avLst/>
          </a:prstGeom>
        </p:spPr>
        <p:txBody>
          <a:bodyPr wrap="square">
            <a:spAutoFit/>
          </a:bodyPr>
          <a:lstStyle/>
          <a:p>
            <a:pPr indent="463550" algn="just"/>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nhà, ta thấy cả những đàn cá ǟòng ǟòng, từng</a:t>
            </a:r>
            <a:r>
              <a:rPr lang="en-US"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 </a:t>
            </a:r>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đàn,</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512670" y="4521817"/>
            <a:ext cx="10877663" cy="584775"/>
          </a:xfrm>
          <a:prstGeom prst="rect">
            <a:avLst/>
          </a:prstGeom>
        </p:spPr>
        <p:txBody>
          <a:bodyPr wrap="square">
            <a:spAutoFit/>
          </a:bodyPr>
          <a:lstStyle/>
          <a:p>
            <a:pPr indent="463550" algn="just"/>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từng đàn theo cá mẹ xuôi theo dòng nước, vào tận đồng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3" name="Rectangle 22"/>
          <p:cNvSpPr/>
          <p:nvPr/>
        </p:nvSpPr>
        <p:spPr>
          <a:xfrm>
            <a:off x="1523343" y="5210786"/>
            <a:ext cx="4262628" cy="584775"/>
          </a:xfrm>
          <a:prstGeom prst="rect">
            <a:avLst/>
          </a:prstGeom>
        </p:spPr>
        <p:txBody>
          <a:bodyPr wrap="square">
            <a:spAutoFit/>
          </a:bodyPr>
          <a:lstStyle/>
          <a:p>
            <a:pPr indent="463550"/>
            <a:r>
              <a:rPr lang="vi-VN" sz="3200" b="1" dirty="0">
                <a:solidFill>
                  <a:srgbClr val="213054"/>
                </a:solidFill>
                <a:latin typeface="HP001 4 hàng" panose="020B0603050302020204" pitchFamily="34" charset="0"/>
                <a:ea typeface="Arial-Rounded" panose="020B0500000000000000" pitchFamily="34" charset="0"/>
                <a:cs typeface="Arial-Rounded" panose="020B0500000000000000" pitchFamily="34" charset="0"/>
              </a:rPr>
              <a:t>sâu.</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050615A-415E-457C-88EF-34EF02DF8619}"/>
              </a:ext>
            </a:extLst>
          </p:cNvPr>
          <p:cNvSpPr txBox="1"/>
          <p:nvPr/>
        </p:nvSpPr>
        <p:spPr>
          <a:xfrm>
            <a:off x="2616592" y="485340"/>
            <a:ext cx="9284676" cy="646266"/>
          </a:xfrm>
          <a:prstGeom prst="rect">
            <a:avLst/>
          </a:prstGeom>
          <a:noFill/>
        </p:spPr>
        <p:txBody>
          <a:bodyPr wrap="square" lIns="121855" tIns="60928" rIns="121855" bIns="60928" rtlCol="0">
            <a:spAutoFit/>
          </a:bodyPr>
          <a:lstStyle/>
          <a:p>
            <a:r>
              <a:rPr lang="en-US" sz="3400" b="1" dirty="0" err="1">
                <a:latin typeface="HP001 4 hàng" pitchFamily="34" charset="0"/>
                <a:ea typeface="Arial-Rounded" panose="020B0500000000000000" pitchFamily="34" charset="0"/>
                <a:cs typeface="Arial-Rounded" panose="020B0500000000000000" pitchFamily="34" charset="0"/>
              </a:rPr>
              <a:t>Thứ</a:t>
            </a:r>
            <a:r>
              <a:rPr lang="en-US" sz="3400" b="1" dirty="0">
                <a:latin typeface="HP001 4 hàng" pitchFamily="34" charset="0"/>
                <a:ea typeface="Arial-Rounded" panose="020B0500000000000000" pitchFamily="34" charset="0"/>
                <a:cs typeface="Arial-Rounded" panose="020B0500000000000000" pitchFamily="34" charset="0"/>
              </a:rPr>
              <a:t> </a:t>
            </a:r>
            <a:r>
              <a:rPr lang="en-US" sz="3400" b="1" dirty="0" err="1">
                <a:latin typeface="HP001 4 hàng" pitchFamily="34" charset="0"/>
                <a:ea typeface="Arial-Rounded" panose="020B0500000000000000" pitchFamily="34" charset="0"/>
                <a:cs typeface="Arial-Rounded" panose="020B0500000000000000" pitchFamily="34" charset="0"/>
              </a:rPr>
              <a:t>năm</a:t>
            </a:r>
            <a:r>
              <a:rPr lang="en-US" sz="3400" b="1" dirty="0">
                <a:latin typeface="HP001 4 hàng" pitchFamily="34" charset="0"/>
                <a:ea typeface="Arial-Rounded" panose="020B0500000000000000" pitchFamily="34" charset="0"/>
                <a:cs typeface="Arial-Rounded" panose="020B0500000000000000" pitchFamily="34" charset="0"/>
              </a:rPr>
              <a:t> </a:t>
            </a:r>
            <a:r>
              <a:rPr lang="en-US" sz="3400" b="1" err="1">
                <a:latin typeface="HP001 4 hàng" pitchFamily="34" charset="0"/>
                <a:ea typeface="Arial-Rounded" panose="020B0500000000000000" pitchFamily="34" charset="0"/>
                <a:cs typeface="Arial-Rounded" panose="020B0500000000000000" pitchFamily="34" charset="0"/>
              </a:rPr>
              <a:t>ngày</a:t>
            </a:r>
            <a:r>
              <a:rPr lang="en-US" sz="3400" b="1">
                <a:latin typeface="HP001 4 hàng" pitchFamily="34" charset="0"/>
                <a:ea typeface="Arial-Rounded" panose="020B0500000000000000" pitchFamily="34" charset="0"/>
                <a:cs typeface="Arial-Rounded" panose="020B0500000000000000" pitchFamily="34" charset="0"/>
              </a:rPr>
              <a:t> 12 </a:t>
            </a:r>
            <a:r>
              <a:rPr lang="en-US" sz="3400" b="1" dirty="0" err="1">
                <a:latin typeface="HP001 4 hàng" pitchFamily="34" charset="0"/>
                <a:ea typeface="Arial-Rounded" panose="020B0500000000000000" pitchFamily="34" charset="0"/>
                <a:cs typeface="Arial-Rounded" panose="020B0500000000000000" pitchFamily="34" charset="0"/>
              </a:rPr>
              <a:t>tháng</a:t>
            </a:r>
            <a:r>
              <a:rPr lang="en-US" sz="3400" b="1" dirty="0">
                <a:latin typeface="HP001 4 hàng" pitchFamily="34" charset="0"/>
                <a:ea typeface="Arial-Rounded" panose="020B0500000000000000" pitchFamily="34" charset="0"/>
                <a:cs typeface="Arial-Rounded" panose="020B0500000000000000" pitchFamily="34" charset="0"/>
              </a:rPr>
              <a:t> 1 </a:t>
            </a:r>
            <a:r>
              <a:rPr lang="en-US" sz="3400" b="1" err="1">
                <a:latin typeface="HP001 4 hàng" pitchFamily="34" charset="0"/>
                <a:ea typeface="Arial-Rounded" panose="020B0500000000000000" pitchFamily="34" charset="0"/>
                <a:cs typeface="Arial-Rounded" panose="020B0500000000000000" pitchFamily="34" charset="0"/>
              </a:rPr>
              <a:t>năm</a:t>
            </a:r>
            <a:r>
              <a:rPr lang="en-US" sz="3400" b="1">
                <a:latin typeface="HP001 4 hàng" pitchFamily="34" charset="0"/>
                <a:ea typeface="Arial-Rounded" panose="020B0500000000000000" pitchFamily="34" charset="0"/>
                <a:cs typeface="Arial-Rounded" panose="020B0500000000000000" pitchFamily="34" charset="0"/>
              </a:rPr>
              <a:t> 2023</a:t>
            </a:r>
            <a:endParaRPr lang="en-US" sz="34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582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3415" y="265342"/>
            <a:ext cx="9745285"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Tìm tên sự vật có tiếng bắt đầu bằng c hoặc k.</a:t>
            </a:r>
          </a:p>
          <a:p>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id="{EEEB3F6E-C5BF-41BF-8194-8EE9E91D306D}"/>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harpenSoften amount="43000"/>
                    </a14:imgEffect>
                  </a14:imgLayer>
                </a14:imgProps>
              </a:ext>
            </a:extLst>
          </a:blip>
          <a:stretch>
            <a:fillRect/>
          </a:stretch>
        </p:blipFill>
        <p:spPr>
          <a:xfrm>
            <a:off x="1320293" y="1535147"/>
            <a:ext cx="3606836" cy="2329954"/>
          </a:xfrm>
          <a:prstGeom prst="rect">
            <a:avLst/>
          </a:prstGeom>
        </p:spPr>
      </p:pic>
      <p:pic>
        <p:nvPicPr>
          <p:cNvPr id="30" name="Picture 29">
            <a:extLst>
              <a:ext uri="{FF2B5EF4-FFF2-40B4-BE49-F238E27FC236}">
                <a16:creationId xmlns:a16="http://schemas.microsoft.com/office/drawing/2014/main" id="{2626F426-8168-44ED-8FA0-BA6AC5964BA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816249" y="4614206"/>
            <a:ext cx="3418377" cy="2215648"/>
          </a:xfrm>
          <a:prstGeom prst="rect">
            <a:avLst/>
          </a:prstGeom>
        </p:spPr>
      </p:pic>
      <p:pic>
        <p:nvPicPr>
          <p:cNvPr id="31" name="Picture 30">
            <a:extLst>
              <a:ext uri="{FF2B5EF4-FFF2-40B4-BE49-F238E27FC236}">
                <a16:creationId xmlns:a16="http://schemas.microsoft.com/office/drawing/2014/main" id="{C69A0E0C-D6B5-4264-9250-F37694CBE0C0}"/>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7200"/>
                    </a14:imgEffect>
                    <a14:imgEffect>
                      <a14:saturation sat="200000"/>
                    </a14:imgEffect>
                    <a14:imgEffect>
                      <a14:sharpenSoften amount="27000"/>
                    </a14:imgEffect>
                  </a14:imgLayer>
                </a14:imgProps>
              </a:ext>
            </a:extLst>
          </a:blip>
          <a:stretch>
            <a:fillRect/>
          </a:stretch>
        </p:blipFill>
        <p:spPr>
          <a:xfrm>
            <a:off x="6565586" y="1616337"/>
            <a:ext cx="3599351" cy="2329955"/>
          </a:xfrm>
          <a:prstGeom prst="rect">
            <a:avLst/>
          </a:prstGeom>
        </p:spPr>
      </p:pic>
      <p:sp>
        <p:nvSpPr>
          <p:cNvPr id="44" name="TextBox 43">
            <a:extLst>
              <a:ext uri="{FF2B5EF4-FFF2-40B4-BE49-F238E27FC236}">
                <a16:creationId xmlns:a16="http://schemas.microsoft.com/office/drawing/2014/main" id="{6546D1AD-BCFC-4F8F-939B-A43727ED7D4B}"/>
              </a:ext>
            </a:extLst>
          </p:cNvPr>
          <p:cNvSpPr txBox="1"/>
          <p:nvPr/>
        </p:nvSpPr>
        <p:spPr>
          <a:xfrm>
            <a:off x="1976849" y="3868538"/>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p>
        </p:txBody>
      </p:sp>
      <p:sp>
        <p:nvSpPr>
          <p:cNvPr id="45" name="TextBox 44">
            <a:extLst>
              <a:ext uri="{FF2B5EF4-FFF2-40B4-BE49-F238E27FC236}">
                <a16:creationId xmlns:a16="http://schemas.microsoft.com/office/drawing/2014/main" id="{852A2CD6-694E-4851-91CA-AC4A2FF94EB7}"/>
              </a:ext>
            </a:extLst>
          </p:cNvPr>
          <p:cNvSpPr txBox="1"/>
          <p:nvPr/>
        </p:nvSpPr>
        <p:spPr>
          <a:xfrm>
            <a:off x="7264873" y="3890027"/>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a:t>
            </a:r>
          </a:p>
        </p:txBody>
      </p:sp>
      <p:sp>
        <p:nvSpPr>
          <p:cNvPr id="46" name="TextBox 45">
            <a:extLst>
              <a:ext uri="{FF2B5EF4-FFF2-40B4-BE49-F238E27FC236}">
                <a16:creationId xmlns:a16="http://schemas.microsoft.com/office/drawing/2014/main" id="{1CB0968D-C701-46F2-B062-16A2AF0686D9}"/>
              </a:ext>
            </a:extLst>
          </p:cNvPr>
          <p:cNvSpPr txBox="1"/>
          <p:nvPr/>
        </p:nvSpPr>
        <p:spPr>
          <a:xfrm>
            <a:off x="6276623" y="5359946"/>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kiến</a:t>
            </a:r>
          </a:p>
        </p:txBody>
      </p:sp>
    </p:spTree>
    <p:extLst>
      <p:ext uri="{BB962C8B-B14F-4D97-AF65-F5344CB8AC3E}">
        <p14:creationId xmlns:p14="http://schemas.microsoft.com/office/powerpoint/2010/main" val="41929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3415" y="265342"/>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Chọn a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 </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TextBox 24"/>
          <p:cNvSpPr txBox="1"/>
          <p:nvPr/>
        </p:nvSpPr>
        <p:spPr>
          <a:xfrm>
            <a:off x="777082" y="820005"/>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Chọn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u="sng"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u="sng"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thay cho ô vuông.</a:t>
            </a:r>
          </a:p>
        </p:txBody>
      </p:sp>
      <p:pic>
        <p:nvPicPr>
          <p:cNvPr id="32"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4609296" y="1884672"/>
            <a:ext cx="2292751" cy="1802858"/>
          </a:xfrm>
          <a:prstGeom prst="rect">
            <a:avLst/>
          </a:prstGeom>
        </p:spPr>
      </p:pic>
      <p:sp>
        <p:nvSpPr>
          <p:cNvPr id="33" name="TextBox 32"/>
          <p:cNvSpPr txBox="1"/>
          <p:nvPr/>
        </p:nvSpPr>
        <p:spPr>
          <a:xfrm>
            <a:off x="4995230" y="2426887"/>
            <a:ext cx="2871716" cy="615489"/>
          </a:xfrm>
          <a:prstGeom prst="rect">
            <a:avLst/>
          </a:prstGeom>
          <a:noFill/>
        </p:spPr>
        <p:txBody>
          <a:bodyPr wrap="square" lIns="121855" tIns="60928" rIns="121855" bIns="60928"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tóc</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 name="Group 1"/>
          <p:cNvGrpSpPr/>
          <p:nvPr/>
        </p:nvGrpSpPr>
        <p:grpSpPr>
          <a:xfrm>
            <a:off x="1286976" y="2067837"/>
            <a:ext cx="2387098" cy="1619693"/>
            <a:chOff x="1286976" y="2067837"/>
            <a:chExt cx="2387098" cy="1619693"/>
          </a:xfrm>
        </p:grpSpPr>
        <p:pic>
          <p:nvPicPr>
            <p:cNvPr id="20"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21" name="TextBox 20"/>
            <p:cNvSpPr txBox="1"/>
            <p:nvPr/>
          </p:nvSpPr>
          <p:spPr>
            <a:xfrm>
              <a:off x="1609350" y="2554965"/>
              <a:ext cx="1742349"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0" name="Rounded Rectangle 39"/>
          <p:cNvSpPr/>
          <p:nvPr/>
        </p:nvSpPr>
        <p:spPr>
          <a:xfrm>
            <a:off x="2323641" y="2728437"/>
            <a:ext cx="406859" cy="313939"/>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5051932" y="2582119"/>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7" name="Group 36"/>
          <p:cNvGrpSpPr/>
          <p:nvPr/>
        </p:nvGrpSpPr>
        <p:grpSpPr>
          <a:xfrm>
            <a:off x="7511755" y="4295648"/>
            <a:ext cx="2936133" cy="1813825"/>
            <a:chOff x="1286976" y="2067837"/>
            <a:chExt cx="2629929" cy="1619693"/>
          </a:xfrm>
        </p:grpSpPr>
        <p:pic>
          <p:nvPicPr>
            <p:cNvPr id="38"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9" name="TextBox 38"/>
            <p:cNvSpPr txBox="1"/>
            <p:nvPr/>
          </p:nvSpPr>
          <p:spPr>
            <a:xfrm>
              <a:off x="1608200" y="2554965"/>
              <a:ext cx="2308705" cy="549614"/>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bức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anh</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2" name="Rounded Rectangle 41"/>
          <p:cNvSpPr/>
          <p:nvPr/>
        </p:nvSpPr>
        <p:spPr>
          <a:xfrm>
            <a:off x="8643642" y="4944516"/>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Rounded Rectangle 42"/>
          <p:cNvSpPr/>
          <p:nvPr/>
        </p:nvSpPr>
        <p:spPr>
          <a:xfrm>
            <a:off x="1744112" y="4862400"/>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4" name="Group 43">
            <a:extLst>
              <a:ext uri="{FF2B5EF4-FFF2-40B4-BE49-F238E27FC236}">
                <a16:creationId xmlns:a16="http://schemas.microsoft.com/office/drawing/2014/main" id="{308EB719-430C-4130-A26F-E13A4FAD6BB8}"/>
              </a:ext>
            </a:extLst>
          </p:cNvPr>
          <p:cNvGrpSpPr/>
          <p:nvPr/>
        </p:nvGrpSpPr>
        <p:grpSpPr>
          <a:xfrm>
            <a:off x="8189321" y="1937607"/>
            <a:ext cx="3066112" cy="1619693"/>
            <a:chOff x="1286976" y="2067837"/>
            <a:chExt cx="3066112" cy="1619693"/>
          </a:xfrm>
        </p:grpSpPr>
        <p:pic>
          <p:nvPicPr>
            <p:cNvPr id="45" name="图片 6">
              <a:extLst>
                <a:ext uri="{FF2B5EF4-FFF2-40B4-BE49-F238E27FC236}">
                  <a16:creationId xmlns:a16="http://schemas.microsoft.com/office/drawing/2014/main" id="{B96C21CD-BFB8-4533-80C3-499EAFE06001}"/>
                </a:ext>
              </a:extLst>
            </p:cNvPr>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3066112" cy="1619693"/>
            </a:xfrm>
            <a:prstGeom prst="rect">
              <a:avLst/>
            </a:prstGeom>
          </p:spPr>
        </p:pic>
        <p:sp>
          <p:nvSpPr>
            <p:cNvPr id="46" name="TextBox 45">
              <a:extLst>
                <a:ext uri="{FF2B5EF4-FFF2-40B4-BE49-F238E27FC236}">
                  <a16:creationId xmlns:a16="http://schemas.microsoft.com/office/drawing/2014/main" id="{F08A309F-3F45-45B4-BD11-5265B299F2D9}"/>
                </a:ext>
              </a:extLst>
            </p:cNvPr>
            <p:cNvSpPr txBox="1"/>
            <p:nvPr/>
          </p:nvSpPr>
          <p:spPr>
            <a:xfrm>
              <a:off x="1875357" y="2538340"/>
              <a:ext cx="2274769"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anh</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7" name="Rounded Rectangle 39">
            <a:extLst>
              <a:ext uri="{FF2B5EF4-FFF2-40B4-BE49-F238E27FC236}">
                <a16:creationId xmlns:a16="http://schemas.microsoft.com/office/drawing/2014/main" id="{D028926C-94E2-41E0-B7F3-2856984FC1AE}"/>
              </a:ext>
            </a:extLst>
          </p:cNvPr>
          <p:cNvSpPr/>
          <p:nvPr/>
        </p:nvSpPr>
        <p:spPr>
          <a:xfrm>
            <a:off x="9635036" y="2581125"/>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8DBD28E5-8346-4F3A-B5CA-0FDFF97FC3C3}"/>
              </a:ext>
            </a:extLst>
          </p:cNvPr>
          <p:cNvGrpSpPr/>
          <p:nvPr/>
        </p:nvGrpSpPr>
        <p:grpSpPr>
          <a:xfrm>
            <a:off x="1256499" y="4248539"/>
            <a:ext cx="2387098" cy="1619693"/>
            <a:chOff x="1286976" y="2067837"/>
            <a:chExt cx="2387098" cy="1619693"/>
          </a:xfrm>
        </p:grpSpPr>
        <p:pic>
          <p:nvPicPr>
            <p:cNvPr id="30" name="图片 6">
              <a:extLst>
                <a:ext uri="{FF2B5EF4-FFF2-40B4-BE49-F238E27FC236}">
                  <a16:creationId xmlns:a16="http://schemas.microsoft.com/office/drawing/2014/main" id="{36A9908E-7317-40D7-9863-1DAFA80CAD50}"/>
                </a:ext>
              </a:extLst>
            </p:cNvPr>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1" name="TextBox 30">
              <a:extLst>
                <a:ext uri="{FF2B5EF4-FFF2-40B4-BE49-F238E27FC236}">
                  <a16:creationId xmlns:a16="http://schemas.microsoft.com/office/drawing/2014/main" id="{B3A78B28-94BD-47E3-A2C3-52E90F8CBDC2}"/>
                </a:ext>
              </a:extLst>
            </p:cNvPr>
            <p:cNvSpPr txBox="1"/>
            <p:nvPr/>
          </p:nvSpPr>
          <p:spPr>
            <a:xfrm>
              <a:off x="1609350" y="2554965"/>
              <a:ext cx="2038812" cy="615489"/>
            </a:xfrm>
            <a:prstGeom prst="rect">
              <a:avLst/>
            </a:prstGeom>
            <a:noFill/>
          </p:spPr>
          <p:txBody>
            <a:bodyPr wrap="square" lIns="121855" tIns="60928" rIns="121855" bIns="60928"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a:t>
              </a:r>
              <a:r>
                <a:rPr lang="vi-V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a:t>
              </a:r>
            </a:p>
          </p:txBody>
        </p:sp>
      </p:grpSp>
      <p:sp>
        <p:nvSpPr>
          <p:cNvPr id="48" name="Rounded Rectangle 41">
            <a:extLst>
              <a:ext uri="{FF2B5EF4-FFF2-40B4-BE49-F238E27FC236}">
                <a16:creationId xmlns:a16="http://schemas.microsoft.com/office/drawing/2014/main" id="{73155B38-555A-43EC-AD0F-21285EF34159}"/>
              </a:ext>
            </a:extLst>
          </p:cNvPr>
          <p:cNvSpPr/>
          <p:nvPr/>
        </p:nvSpPr>
        <p:spPr>
          <a:xfrm>
            <a:off x="1651948" y="4875933"/>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4378429" y="4295648"/>
            <a:ext cx="3018227" cy="1619693"/>
            <a:chOff x="1286975" y="2067837"/>
            <a:chExt cx="2872557" cy="1619693"/>
          </a:xfrm>
        </p:grpSpPr>
        <p:pic>
          <p:nvPicPr>
            <p:cNvPr id="35"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5" y="2067837"/>
              <a:ext cx="2872557" cy="1619693"/>
            </a:xfrm>
            <a:prstGeom prst="rect">
              <a:avLst/>
            </a:prstGeom>
          </p:spPr>
        </p:pic>
        <p:sp>
          <p:nvSpPr>
            <p:cNvPr id="36" name="TextBox 35"/>
            <p:cNvSpPr txBox="1"/>
            <p:nvPr/>
          </p:nvSpPr>
          <p:spPr>
            <a:xfrm>
              <a:off x="1666221" y="2554965"/>
              <a:ext cx="2347032" cy="615489"/>
            </a:xfrm>
            <a:prstGeom prst="rect">
              <a:avLst/>
            </a:prstGeom>
            <a:noFill/>
          </p:spPr>
          <p:txBody>
            <a:bodyPr wrap="square" lIns="121855" tIns="60928" rIns="121855" bIns="60928" rtlCol="0">
              <a:spAutoFit/>
            </a:bodyPr>
            <a:lstStyle/>
            <a:p>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nghiệm</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Rounded Rectangle 41">
            <a:extLst>
              <a:ext uri="{FF2B5EF4-FFF2-40B4-BE49-F238E27FC236}">
                <a16:creationId xmlns:a16="http://schemas.microsoft.com/office/drawing/2014/main" id="{C823AE73-0E16-43DB-9811-6DF01BC47E86}"/>
              </a:ext>
            </a:extLst>
          </p:cNvPr>
          <p:cNvSpPr/>
          <p:nvPr/>
        </p:nvSpPr>
        <p:spPr>
          <a:xfrm>
            <a:off x="4777540" y="4925815"/>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0"/>
                                        </p:tgtEl>
                                        <p:attrNameLst>
                                          <p:attrName>ppt_x</p:attrName>
                                        </p:attrNameLst>
                                      </p:cBhvr>
                                      <p:tavLst>
                                        <p:tav tm="0">
                                          <p:val>
                                            <p:strVal val="ppt_x"/>
                                          </p:val>
                                        </p:tav>
                                        <p:tav tm="100000">
                                          <p:val>
                                            <p:strVal val="ppt_x"/>
                                          </p:val>
                                        </p:tav>
                                      </p:tavLst>
                                    </p:anim>
                                    <p:anim calcmode="lin" valueType="num">
                                      <p:cBhvr additive="base">
                                        <p:cTn id="19" dur="500"/>
                                        <p:tgtEl>
                                          <p:spTgt spid="40"/>
                                        </p:tgtEl>
                                        <p:attrNameLst>
                                          <p:attrName>ppt_y</p:attrName>
                                        </p:attrNameLst>
                                      </p:cBhvr>
                                      <p:tavLst>
                                        <p:tav tm="0">
                                          <p:val>
                                            <p:strVal val="ppt_y"/>
                                          </p:val>
                                        </p:tav>
                                        <p:tav tm="100000">
                                          <p:val>
                                            <p:strVal val="1+ppt_h/2"/>
                                          </p:val>
                                        </p:tav>
                                      </p:tavLst>
                                    </p:anim>
                                    <p:set>
                                      <p:cBhvr>
                                        <p:cTn id="20" dur="1" fill="hold">
                                          <p:stCondLst>
                                            <p:cond delay="499"/>
                                          </p:stCondLst>
                                        </p:cTn>
                                        <p:tgtEl>
                                          <p:spTgt spid="4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41"/>
                                        </p:tgtEl>
                                        <p:attrNameLst>
                                          <p:attrName>ppt_x</p:attrName>
                                        </p:attrNameLst>
                                      </p:cBhvr>
                                      <p:tavLst>
                                        <p:tav tm="0">
                                          <p:val>
                                            <p:strVal val="ppt_x"/>
                                          </p:val>
                                        </p:tav>
                                        <p:tav tm="100000">
                                          <p:val>
                                            <p:strVal val="ppt_x"/>
                                          </p:val>
                                        </p:tav>
                                      </p:tavLst>
                                    </p:anim>
                                    <p:anim calcmode="lin" valueType="num">
                                      <p:cBhvr additive="base">
                                        <p:cTn id="25" dur="500"/>
                                        <p:tgtEl>
                                          <p:spTgt spid="41"/>
                                        </p:tgtEl>
                                        <p:attrNameLst>
                                          <p:attrName>ppt_y</p:attrName>
                                        </p:attrNameLst>
                                      </p:cBhvr>
                                      <p:tavLst>
                                        <p:tav tm="0">
                                          <p:val>
                                            <p:strVal val="ppt_y"/>
                                          </p:val>
                                        </p:tav>
                                        <p:tav tm="100000">
                                          <p:val>
                                            <p:strVal val="1+ppt_h/2"/>
                                          </p:val>
                                        </p:tav>
                                      </p:tavLst>
                                    </p:anim>
                                    <p:set>
                                      <p:cBhvr>
                                        <p:cTn id="26" dur="1" fill="hold">
                                          <p:stCondLst>
                                            <p:cond delay="499"/>
                                          </p:stCondLst>
                                        </p:cTn>
                                        <p:tgtEl>
                                          <p:spTgt spid="4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7"/>
                                        </p:tgtEl>
                                        <p:attrNameLst>
                                          <p:attrName>ppt_x</p:attrName>
                                        </p:attrNameLst>
                                      </p:cBhvr>
                                      <p:tavLst>
                                        <p:tav tm="0">
                                          <p:val>
                                            <p:strVal val="ppt_x"/>
                                          </p:val>
                                        </p:tav>
                                        <p:tav tm="100000">
                                          <p:val>
                                            <p:strVal val="ppt_x"/>
                                          </p:val>
                                        </p:tav>
                                      </p:tavLst>
                                    </p:anim>
                                    <p:anim calcmode="lin" valueType="num">
                                      <p:cBhvr additive="base">
                                        <p:cTn id="31" dur="500"/>
                                        <p:tgtEl>
                                          <p:spTgt spid="47"/>
                                        </p:tgtEl>
                                        <p:attrNameLst>
                                          <p:attrName>ppt_y</p:attrName>
                                        </p:attrNameLst>
                                      </p:cBhvr>
                                      <p:tavLst>
                                        <p:tav tm="0">
                                          <p:val>
                                            <p:strVal val="ppt_y"/>
                                          </p:val>
                                        </p:tav>
                                        <p:tav tm="100000">
                                          <p:val>
                                            <p:strVal val="1+ppt_h/2"/>
                                          </p:val>
                                        </p:tav>
                                      </p:tavLst>
                                    </p:anim>
                                    <p:set>
                                      <p:cBhvr>
                                        <p:cTn id="32" dur="1" fill="hold">
                                          <p:stCondLst>
                                            <p:cond delay="499"/>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48"/>
                                        </p:tgtEl>
                                        <p:attrNameLst>
                                          <p:attrName>ppt_x</p:attrName>
                                        </p:attrNameLst>
                                      </p:cBhvr>
                                      <p:tavLst>
                                        <p:tav tm="0">
                                          <p:val>
                                            <p:strVal val="ppt_x"/>
                                          </p:val>
                                        </p:tav>
                                        <p:tav tm="100000">
                                          <p:val>
                                            <p:strVal val="ppt_x"/>
                                          </p:val>
                                        </p:tav>
                                      </p:tavLst>
                                    </p:anim>
                                    <p:anim calcmode="lin" valueType="num">
                                      <p:cBhvr additive="base">
                                        <p:cTn id="37" dur="500"/>
                                        <p:tgtEl>
                                          <p:spTgt spid="48"/>
                                        </p:tgtEl>
                                        <p:attrNameLst>
                                          <p:attrName>ppt_y</p:attrName>
                                        </p:attrNameLst>
                                      </p:cBhvr>
                                      <p:tavLst>
                                        <p:tav tm="0">
                                          <p:val>
                                            <p:strVal val="ppt_y"/>
                                          </p:val>
                                        </p:tav>
                                        <p:tav tm="100000">
                                          <p:val>
                                            <p:strVal val="1+ppt_h/2"/>
                                          </p:val>
                                        </p:tav>
                                      </p:tavLst>
                                    </p:anim>
                                    <p:set>
                                      <p:cBhvr>
                                        <p:cTn id="38" dur="1" fill="hold">
                                          <p:stCondLst>
                                            <p:cond delay="499"/>
                                          </p:stCondLst>
                                        </p:cTn>
                                        <p:tgtEl>
                                          <p:spTgt spid="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9"/>
                                        </p:tgtEl>
                                        <p:attrNameLst>
                                          <p:attrName>ppt_x</p:attrName>
                                        </p:attrNameLst>
                                      </p:cBhvr>
                                      <p:tavLst>
                                        <p:tav tm="0">
                                          <p:val>
                                            <p:strVal val="ppt_x"/>
                                          </p:val>
                                        </p:tav>
                                        <p:tav tm="100000">
                                          <p:val>
                                            <p:strVal val="ppt_x"/>
                                          </p:val>
                                        </p:tav>
                                      </p:tavLst>
                                    </p:anim>
                                    <p:anim calcmode="lin" valueType="num">
                                      <p:cBhvr additive="base">
                                        <p:cTn id="43" dur="500"/>
                                        <p:tgtEl>
                                          <p:spTgt spid="49"/>
                                        </p:tgtEl>
                                        <p:attrNameLst>
                                          <p:attrName>ppt_y</p:attrName>
                                        </p:attrNameLst>
                                      </p:cBhvr>
                                      <p:tavLst>
                                        <p:tav tm="0">
                                          <p:val>
                                            <p:strVal val="ppt_y"/>
                                          </p:val>
                                        </p:tav>
                                        <p:tav tm="100000">
                                          <p:val>
                                            <p:strVal val="1+ppt_h/2"/>
                                          </p:val>
                                        </p:tav>
                                      </p:tavLst>
                                    </p:anim>
                                    <p:set>
                                      <p:cBhvr>
                                        <p:cTn id="44" dur="1" fill="hold">
                                          <p:stCondLst>
                                            <p:cond delay="499"/>
                                          </p:stCondLst>
                                        </p:cTn>
                                        <p:tgtEl>
                                          <p:spTgt spid="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2"/>
                                        </p:tgtEl>
                                        <p:attrNameLst>
                                          <p:attrName>ppt_x</p:attrName>
                                        </p:attrNameLst>
                                      </p:cBhvr>
                                      <p:tavLst>
                                        <p:tav tm="0">
                                          <p:val>
                                            <p:strVal val="ppt_x"/>
                                          </p:val>
                                        </p:tav>
                                        <p:tav tm="100000">
                                          <p:val>
                                            <p:strVal val="ppt_x"/>
                                          </p:val>
                                        </p:tav>
                                      </p:tavLst>
                                    </p:anim>
                                    <p:anim calcmode="lin" valueType="num">
                                      <p:cBhvr additive="base">
                                        <p:cTn id="49" dur="500"/>
                                        <p:tgtEl>
                                          <p:spTgt spid="42"/>
                                        </p:tgtEl>
                                        <p:attrNameLst>
                                          <p:attrName>ppt_y</p:attrName>
                                        </p:attrNameLst>
                                      </p:cBhvr>
                                      <p:tavLst>
                                        <p:tav tm="0">
                                          <p:val>
                                            <p:strVal val="ppt_y"/>
                                          </p:val>
                                        </p:tav>
                                        <p:tav tm="100000">
                                          <p:val>
                                            <p:strVal val="1+ppt_h/2"/>
                                          </p:val>
                                        </p:tav>
                                      </p:tavLst>
                                    </p:anim>
                                    <p:set>
                                      <p:cBhvr>
                                        <p:cTn id="5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0" grpId="0" animBg="1"/>
      <p:bldP spid="41" grpId="0" animBg="1"/>
      <p:bldP spid="42" grpId="0" animBg="1"/>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241491"/>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382604" y="1622212"/>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347720" y="3166511"/>
            <a:ext cx="1056732" cy="1007960"/>
          </a:xfrm>
          <a:prstGeom prst="rect">
            <a:avLst/>
          </a:prstGeom>
        </p:spPr>
      </p:pic>
      <p:sp>
        <p:nvSpPr>
          <p:cNvPr id="8" name="TextBox 7"/>
          <p:cNvSpPr txBox="1"/>
          <p:nvPr/>
        </p:nvSpPr>
        <p:spPr>
          <a:xfrm>
            <a:off x="4601990" y="1645352"/>
            <a:ext cx="7189414" cy="984820"/>
          </a:xfrm>
          <a:prstGeom prst="rect">
            <a:avLst/>
          </a:prstGeom>
          <a:noFill/>
        </p:spPr>
        <p:txBody>
          <a:bodyPr wrap="square" lIns="121855" tIns="60928" rIns="121855" bIns="60928" rtlCol="0">
            <a:spAutoFit/>
          </a:bodyPr>
          <a:lstStyle/>
          <a:p>
            <a:pPr>
              <a:buClr>
                <a:srgbClr val="000000"/>
              </a:buClr>
              <a:buFont typeface="Arial"/>
              <a:buNone/>
            </a:pPr>
            <a:r>
              <a:rPr lang="vi-VN" sz="2800" kern="0" dirty="0">
                <a:solidFill>
                  <a:srgbClr val="000000"/>
                </a:solidFill>
                <a:latin typeface="Times New Roman" panose="02020603050405020304" pitchFamily="18" charset="0"/>
                <a:cs typeface="Arial"/>
                <a:sym typeface="Arial"/>
              </a:rPr>
              <a:t>- Viết đúng chính tả một đoạn văn </a:t>
            </a:r>
            <a:r>
              <a:rPr lang="vi-VN" sz="2800" kern="0">
                <a:solidFill>
                  <a:srgbClr val="000000"/>
                </a:solidFill>
                <a:latin typeface="Times New Roman" panose="02020603050405020304" pitchFamily="18" charset="0"/>
                <a:cs typeface="Arial"/>
                <a:sym typeface="Arial"/>
              </a:rPr>
              <a:t>ngắn </a:t>
            </a:r>
            <a:r>
              <a:rPr lang="en-US" sz="2800" kern="0">
                <a:solidFill>
                  <a:srgbClr val="000000"/>
                </a:solidFill>
                <a:latin typeface="Times New Roman" panose="02020603050405020304" pitchFamily="18" charset="0"/>
                <a:cs typeface="Arial"/>
                <a:sym typeface="Arial"/>
              </a:rPr>
              <a:t>trong bài </a:t>
            </a:r>
            <a:r>
              <a:rPr lang="en-US" sz="2800" i="1" kern="0">
                <a:solidFill>
                  <a:srgbClr val="000000"/>
                </a:solidFill>
                <a:latin typeface="Times New Roman" panose="02020603050405020304" pitchFamily="18" charset="0"/>
                <a:cs typeface="Arial"/>
                <a:sym typeface="Arial"/>
              </a:rPr>
              <a:t>Mùa nước nổi </a:t>
            </a:r>
            <a:r>
              <a:rPr lang="vi-VN" sz="2800" kern="0">
                <a:solidFill>
                  <a:srgbClr val="000000"/>
                </a:solidFill>
                <a:latin typeface="Times New Roman" panose="02020603050405020304" pitchFamily="18" charset="0"/>
                <a:cs typeface="Arial"/>
                <a:sym typeface="Arial"/>
              </a:rPr>
              <a:t>theo </a:t>
            </a:r>
            <a:r>
              <a:rPr lang="vi-VN" sz="2800" kern="0" dirty="0">
                <a:solidFill>
                  <a:srgbClr val="000000"/>
                </a:solidFill>
                <a:latin typeface="Times New Roman" panose="02020603050405020304" pitchFamily="18" charset="0"/>
                <a:cs typeface="Arial"/>
                <a:sym typeface="Arial"/>
              </a:rPr>
              <a:t>hình thức nghe – viết. </a:t>
            </a:r>
          </a:p>
        </p:txBody>
      </p:sp>
      <p:sp>
        <p:nvSpPr>
          <p:cNvPr id="9" name="TextBox 8"/>
          <p:cNvSpPr txBox="1"/>
          <p:nvPr/>
        </p:nvSpPr>
        <p:spPr>
          <a:xfrm>
            <a:off x="4439336" y="3292305"/>
            <a:ext cx="7189414" cy="984820"/>
          </a:xfrm>
          <a:prstGeom prst="rect">
            <a:avLst/>
          </a:prstGeom>
          <a:noFill/>
        </p:spPr>
        <p:txBody>
          <a:bodyPr wrap="square" lIns="121855" tIns="60928" rIns="121855" bIns="60928" rtlCol="0">
            <a:spAutoFit/>
          </a:bodyPr>
          <a:lstStyle/>
          <a:p>
            <a:pPr>
              <a:buClr>
                <a:srgbClr val="000000"/>
              </a:buClr>
              <a:buFont typeface="Arial"/>
              <a:buNone/>
            </a:pPr>
            <a:r>
              <a:rPr lang="vi-VN" sz="2800" kern="0" dirty="0">
                <a:solidFill>
                  <a:srgbClr val="000000"/>
                </a:solidFill>
                <a:latin typeface="Times New Roman" panose="02020603050405020304" pitchFamily="18" charset="0"/>
                <a:cs typeface="Times New Roman" panose="02020603050405020304" pitchFamily="18" charset="0"/>
                <a:sym typeface="Arial"/>
              </a:rPr>
              <a:t>- Làm đúng các bài tập chính tả phân biệt </a:t>
            </a:r>
            <a:r>
              <a:rPr lang="vi-VN" sz="2800" i="1" kern="0" dirty="0">
                <a:solidFill>
                  <a:srgbClr val="000000"/>
                </a:solidFill>
                <a:latin typeface="Times New Roman" panose="02020603050405020304" pitchFamily="18" charset="0"/>
                <a:cs typeface="Times New Roman" panose="02020603050405020304" pitchFamily="18" charset="0"/>
                <a:sym typeface="Arial"/>
              </a:rPr>
              <a:t>c/k, tr/ch, at/ac</a:t>
            </a:r>
            <a:r>
              <a:rPr lang="vi-VN" sz="2800"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2" name="文本框 22">
            <a:extLst>
              <a:ext uri="{FF2B5EF4-FFF2-40B4-BE49-F238E27FC236}">
                <a16:creationId xmlns:a16="http://schemas.microsoft.com/office/drawing/2014/main" id="{0C9928D3-15CE-463A-8DD4-D2BDB8DB2C15}"/>
              </a:ext>
            </a:extLst>
          </p:cNvPr>
          <p:cNvSpPr txBox="1"/>
          <p:nvPr/>
        </p:nvSpPr>
        <p:spPr>
          <a:xfrm>
            <a:off x="4601989" y="379827"/>
            <a:ext cx="6427082" cy="646331"/>
          </a:xfrm>
          <a:prstGeom prst="rect">
            <a:avLst/>
          </a:prstGeom>
          <a:noFill/>
        </p:spPr>
        <p:txBody>
          <a:bodyPr wrap="square" rtlCol="0">
            <a:spAutoFit/>
          </a:bodyPr>
          <a:lstStyle/>
          <a:p>
            <a:r>
              <a:rPr lang="en-US" altLang="zh-CN" sz="3600" dirty="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36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27523370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35"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anim calcmode="lin" valueType="num">
                                      <p:cBhvr>
                                        <p:cTn id="19" dur="500" fill="hold"/>
                                        <p:tgtEl>
                                          <p:spTgt spid="54"/>
                                        </p:tgtEl>
                                        <p:attrNameLst>
                                          <p:attrName>style.rotation</p:attrName>
                                        </p:attrNameLst>
                                      </p:cBhvr>
                                      <p:tavLst>
                                        <p:tav tm="0">
                                          <p:val>
                                            <p:fltVal val="720"/>
                                          </p:val>
                                        </p:tav>
                                        <p:tav tm="100000">
                                          <p:val>
                                            <p:fltVal val="0"/>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 calcmode="lin" valueType="num">
                                      <p:cBhvr>
                                        <p:cTn id="21" dur="500" fill="hold"/>
                                        <p:tgtEl>
                                          <p:spTgt spid="54"/>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style.rotation</p:attrName>
                                        </p:attrNameLst>
                                      </p:cBhvr>
                                      <p:tavLst>
                                        <p:tav tm="0">
                                          <p:val>
                                            <p:fltVal val="720"/>
                                          </p:val>
                                        </p:tav>
                                        <p:tav tm="100000">
                                          <p:val>
                                            <p:fltVal val="0"/>
                                          </p:val>
                                        </p:tav>
                                      </p:tavLst>
                                    </p:anim>
                                    <p:anim calcmode="lin" valueType="num">
                                      <p:cBhvr>
                                        <p:cTn id="26" dur="500" fill="hold"/>
                                        <p:tgtEl>
                                          <p:spTgt spid="55"/>
                                        </p:tgtEl>
                                        <p:attrNameLst>
                                          <p:attrName>ppt_h</p:attrName>
                                        </p:attrNameLst>
                                      </p:cBhvr>
                                      <p:tavLst>
                                        <p:tav tm="0">
                                          <p:val>
                                            <p:fltVal val="0"/>
                                          </p:val>
                                        </p:tav>
                                        <p:tav tm="100000">
                                          <p:val>
                                            <p:strVal val="#ppt_h"/>
                                          </p:val>
                                        </p:tav>
                                      </p:tavLst>
                                    </p:anim>
                                    <p:anim calcmode="lin" valueType="num">
                                      <p:cBhvr>
                                        <p:cTn id="27" dur="500" fill="hold"/>
                                        <p:tgtEl>
                                          <p:spTgt spid="55"/>
                                        </p:tgtEl>
                                        <p:attrNameLst>
                                          <p:attrName>ppt_w</p:attrName>
                                        </p:attrNameLst>
                                      </p:cBhvr>
                                      <p:tavLst>
                                        <p:tav tm="0">
                                          <p:val>
                                            <p:fltVal val="0"/>
                                          </p:val>
                                        </p:tav>
                                        <p:tav tm="100000">
                                          <p:val>
                                            <p:strVal val="#ppt_w"/>
                                          </p:val>
                                        </p:tav>
                                      </p:tavLst>
                                    </p:anim>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56" presetClass="entr" presetSubtype="0" fill="hold" nodeType="withEffect">
                                  <p:stCondLst>
                                    <p:cond delay="0"/>
                                  </p:stCondLst>
                                  <p:iterate type="lt">
                                    <p:tmPct val="3000"/>
                                  </p:iterate>
                                  <p:childTnLst>
                                    <p:set>
                                      <p:cBhvr>
                                        <p:cTn id="32" dur="1" fill="hold">
                                          <p:stCondLst>
                                            <p:cond delay="0"/>
                                          </p:stCondLst>
                                        </p:cTn>
                                        <p:tgtEl>
                                          <p:spTgt spid="12">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12">
                                            <p:txEl>
                                              <p:pRg st="0" end="0"/>
                                            </p:txEl>
                                          </p:spTgt>
                                        </p:tgtEl>
                                        <p:attrNameLst>
                                          <p:attrName>ppt_w</p:attrName>
                                        </p:attrNameLst>
                                      </p:cBhvr>
                                    </p:anim>
                                    <p:anim by="(#ppt_w*0.50)" calcmode="lin" valueType="num">
                                      <p:cBhvr>
                                        <p:cTn id="34" dur="500" decel="50000" autoRev="1" fill="hold">
                                          <p:stCondLst>
                                            <p:cond delay="0"/>
                                          </p:stCondLst>
                                        </p:cTn>
                                        <p:tgtEl>
                                          <p:spTgt spid="12">
                                            <p:txEl>
                                              <p:pRg st="0" end="0"/>
                                            </p:txEl>
                                          </p:spTgt>
                                        </p:tgtEl>
                                        <p:attrNameLst>
                                          <p:attrName>ppt_x</p:attrName>
                                        </p:attrNameLst>
                                      </p:cBhvr>
                                    </p:anim>
                                    <p:anim from="(-#ppt_h/2)" to="(#ppt_y)" calcmode="lin" valueType="num">
                                      <p:cBhvr>
                                        <p:cTn id="35" dur="1000" fill="hold">
                                          <p:stCondLst>
                                            <p:cond delay="0"/>
                                          </p:stCondLst>
                                        </p:cTn>
                                        <p:tgtEl>
                                          <p:spTgt spid="12">
                                            <p:txEl>
                                              <p:pRg st="0" end="0"/>
                                            </p:txEl>
                                          </p:spTgt>
                                        </p:tgtEl>
                                        <p:attrNameLst>
                                          <p:attrName>ppt_y</p:attrName>
                                        </p:attrNameLst>
                                      </p:cBhvr>
                                    </p:anim>
                                    <p:animRot by="21600000">
                                      <p:cBhvr>
                                        <p:cTn id="36" dur="1000" fill="hold">
                                          <p:stCondLst>
                                            <p:cond delay="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466</Words>
  <Application>Microsoft Office PowerPoint</Application>
  <PresentationFormat>Màn hình rộng</PresentationFormat>
  <Paragraphs>62</Paragraphs>
  <Slides>10</Slides>
  <Notes>4</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10</vt:i4>
      </vt:variant>
    </vt:vector>
  </HeadingPairs>
  <TitlesOfParts>
    <vt:vector size="18" baseType="lpstr">
      <vt:lpstr>Arial</vt:lpstr>
      <vt:lpstr>Arial Rounded MT Bold</vt:lpstr>
      <vt:lpstr>Calibri</vt:lpstr>
      <vt:lpstr>Calibri Light</vt:lpstr>
      <vt:lpstr>HP001 4 hàng</vt:lpstr>
      <vt:lpstr>iCiel Cadena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10</cp:lastModifiedBy>
  <cp:revision>197</cp:revision>
  <dcterms:created xsi:type="dcterms:W3CDTF">2021-06-02T14:23:54Z</dcterms:created>
  <dcterms:modified xsi:type="dcterms:W3CDTF">2023-01-14T15:45:22Z</dcterms:modified>
</cp:coreProperties>
</file>